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78"/>
  </p:notesMasterIdLst>
  <p:sldIdLst>
    <p:sldId id="256" r:id="rId2"/>
    <p:sldId id="257" r:id="rId3"/>
    <p:sldId id="260" r:id="rId4"/>
    <p:sldId id="262" r:id="rId5"/>
    <p:sldId id="265" r:id="rId6"/>
    <p:sldId id="263" r:id="rId7"/>
    <p:sldId id="264" r:id="rId8"/>
    <p:sldId id="359" r:id="rId9"/>
    <p:sldId id="266" r:id="rId10"/>
    <p:sldId id="357" r:id="rId11"/>
    <p:sldId id="268" r:id="rId12"/>
    <p:sldId id="269" r:id="rId13"/>
    <p:sldId id="258" r:id="rId14"/>
    <p:sldId id="365" r:id="rId15"/>
    <p:sldId id="353" r:id="rId16"/>
    <p:sldId id="356" r:id="rId17"/>
    <p:sldId id="351" r:id="rId18"/>
    <p:sldId id="352" r:id="rId19"/>
    <p:sldId id="355" r:id="rId20"/>
    <p:sldId id="354" r:id="rId21"/>
    <p:sldId id="259" r:id="rId22"/>
    <p:sldId id="272" r:id="rId23"/>
    <p:sldId id="273" r:id="rId24"/>
    <p:sldId id="274" r:id="rId25"/>
    <p:sldId id="275" r:id="rId26"/>
    <p:sldId id="276" r:id="rId27"/>
    <p:sldId id="277" r:id="rId28"/>
    <p:sldId id="283" r:id="rId29"/>
    <p:sldId id="284" r:id="rId30"/>
    <p:sldId id="285" r:id="rId31"/>
    <p:sldId id="290" r:id="rId32"/>
    <p:sldId id="294" r:id="rId33"/>
    <p:sldId id="297" r:id="rId34"/>
    <p:sldId id="298" r:id="rId35"/>
    <p:sldId id="300" r:id="rId36"/>
    <p:sldId id="301" r:id="rId37"/>
    <p:sldId id="302" r:id="rId38"/>
    <p:sldId id="303" r:id="rId39"/>
    <p:sldId id="312" r:id="rId40"/>
    <p:sldId id="313" r:id="rId41"/>
    <p:sldId id="314" r:id="rId42"/>
    <p:sldId id="315" r:id="rId43"/>
    <p:sldId id="316" r:id="rId44"/>
    <p:sldId id="317" r:id="rId45"/>
    <p:sldId id="318" r:id="rId46"/>
    <p:sldId id="320" r:id="rId47"/>
    <p:sldId id="321" r:id="rId48"/>
    <p:sldId id="323" r:id="rId49"/>
    <p:sldId id="324" r:id="rId50"/>
    <p:sldId id="325" r:id="rId51"/>
    <p:sldId id="327" r:id="rId52"/>
    <p:sldId id="329" r:id="rId53"/>
    <p:sldId id="330" r:id="rId54"/>
    <p:sldId id="331" r:id="rId55"/>
    <p:sldId id="332" r:id="rId56"/>
    <p:sldId id="333" r:id="rId57"/>
    <p:sldId id="334" r:id="rId58"/>
    <p:sldId id="335" r:id="rId59"/>
    <p:sldId id="336" r:id="rId60"/>
    <p:sldId id="337" r:id="rId61"/>
    <p:sldId id="339" r:id="rId62"/>
    <p:sldId id="340" r:id="rId63"/>
    <p:sldId id="341" r:id="rId64"/>
    <p:sldId id="322" r:id="rId65"/>
    <p:sldId id="311" r:id="rId66"/>
    <p:sldId id="342" r:id="rId67"/>
    <p:sldId id="343" r:id="rId68"/>
    <p:sldId id="307" r:id="rId69"/>
    <p:sldId id="344" r:id="rId70"/>
    <p:sldId id="363" r:id="rId71"/>
    <p:sldId id="364" r:id="rId72"/>
    <p:sldId id="345" r:id="rId73"/>
    <p:sldId id="346" r:id="rId74"/>
    <p:sldId id="348" r:id="rId75"/>
    <p:sldId id="347" r:id="rId76"/>
    <p:sldId id="360" r:id="rId7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42" autoAdjust="0"/>
    <p:restoredTop sz="94660"/>
  </p:normalViewPr>
  <p:slideViewPr>
    <p:cSldViewPr snapToGrid="0">
      <p:cViewPr varScale="1">
        <p:scale>
          <a:sx n="96" d="100"/>
          <a:sy n="96" d="100"/>
        </p:scale>
        <p:origin x="26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4AC0AF9-F34E-4ED6-BFE1-C6CECF8BEB5B}" type="datetimeFigureOut">
              <a:rPr lang="en-US" smtClean="0"/>
              <a:t>7/19/2017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DDBEB4-2779-4C56-A501-0A542AD9810E}" type="slidenum">
              <a:rPr lang="en-US" smtClean="0"/>
              <a:t>‹#›</a:t>
            </a:fld>
            <a:endParaRPr lang="en-US"/>
          </a:p>
        </p:txBody>
      </p:sp>
    </p:spTree>
    <p:extLst>
      <p:ext uri="{BB962C8B-B14F-4D97-AF65-F5344CB8AC3E}">
        <p14:creationId xmlns:p14="http://schemas.microsoft.com/office/powerpoint/2010/main" val="899357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1A8739-B944-4470-A18F-A87E28286FDF}" type="slidenum">
              <a:rPr lang="en-US" altLang="en-US" smtClean="0"/>
              <a:pPr>
                <a:spcBef>
                  <a:spcPct val="0"/>
                </a:spcBef>
              </a:pPr>
              <a:t>22</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Although no more than a few words at a time may have been directly pulled from any published source, this presentation is definitely a compilation of thoughts and print written by others with vast knowledge in this field. Normal citations are omitted and this broad thank you is provided because this is intended for our own internal team training where presenters have direct access to these copyrighted materials, and no commercial benefit of any kind will be solicited in anyway.</a:t>
            </a:r>
          </a:p>
        </p:txBody>
      </p:sp>
    </p:spTree>
    <p:extLst>
      <p:ext uri="{BB962C8B-B14F-4D97-AF65-F5344CB8AC3E}">
        <p14:creationId xmlns:p14="http://schemas.microsoft.com/office/powerpoint/2010/main" val="2009312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1B165A-31F2-46FB-8396-BBF0F8326C52}" type="slidenum">
              <a:rPr lang="en-US" altLang="en-US" smtClean="0"/>
              <a:pPr>
                <a:spcBef>
                  <a:spcPct val="0"/>
                </a:spcBef>
              </a:pPr>
              <a:t>32</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Additional insight will be provided through this presentation. </a:t>
            </a:r>
          </a:p>
          <a:p>
            <a:pPr eaLnBrk="1" hangingPunct="1">
              <a:buFontTx/>
              <a:buChar char="•"/>
            </a:pPr>
            <a:r>
              <a:rPr lang="en-US" altLang="en-US">
                <a:latin typeface="Arial" panose="020B0604020202020204" pitchFamily="34" charset="0"/>
              </a:rPr>
              <a:t>Upon completion, participants should feel fairly comfortable with the identification of the most routine sign that would be found, but more importantly, they should know where NOT to tread and how to protect track evidence.</a:t>
            </a:r>
          </a:p>
        </p:txBody>
      </p:sp>
    </p:spTree>
    <p:extLst>
      <p:ext uri="{BB962C8B-B14F-4D97-AF65-F5344CB8AC3E}">
        <p14:creationId xmlns:p14="http://schemas.microsoft.com/office/powerpoint/2010/main" val="107831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94F67B-B8C2-4337-9681-CE2C4DE9E56E}" type="slidenum">
              <a:rPr lang="en-US" altLang="en-US" smtClean="0"/>
              <a:pPr>
                <a:spcBef>
                  <a:spcPct val="0"/>
                </a:spcBef>
              </a:pPr>
              <a:t>33</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A casual hobby is a great thing to have. Searching for lost persons is a serious endeavor. </a:t>
            </a:r>
          </a:p>
          <a:p>
            <a:pPr eaLnBrk="1" hangingPunct="1">
              <a:buFontTx/>
              <a:buChar char="•"/>
            </a:pPr>
            <a:r>
              <a:rPr lang="en-US" altLang="en-US">
                <a:latin typeface="Arial" panose="020B0604020202020204" pitchFamily="34" charset="0"/>
              </a:rPr>
              <a:t>Practice and deliberate exercise of tracking skills are a must</a:t>
            </a:r>
          </a:p>
          <a:p>
            <a:pPr eaLnBrk="1" hangingPunct="1">
              <a:buFontTx/>
              <a:buChar char="•"/>
            </a:pPr>
            <a:r>
              <a:rPr lang="en-US" altLang="en-US">
                <a:latin typeface="Arial" panose="020B0604020202020204" pitchFamily="34" charset="0"/>
              </a:rPr>
              <a:t>Even if you aren’t on the main tracking team but are part of a search team, your deliberate use of SSS and understanding of sign and clues can make the difference between a successful reunion of a lost family member and a body recovery.</a:t>
            </a:r>
          </a:p>
        </p:txBody>
      </p:sp>
    </p:spTree>
    <p:extLst>
      <p:ext uri="{BB962C8B-B14F-4D97-AF65-F5344CB8AC3E}">
        <p14:creationId xmlns:p14="http://schemas.microsoft.com/office/powerpoint/2010/main" val="7867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42A233-2B94-4227-BEF9-AA11E43C3274}" type="slidenum">
              <a:rPr lang="en-US" altLang="en-US" smtClean="0"/>
              <a:pPr>
                <a:spcBef>
                  <a:spcPct val="0"/>
                </a:spcBef>
              </a:pPr>
              <a:t>34</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Track traps are very important in sign cutting operations and for finding conclusive prints.</a:t>
            </a:r>
          </a:p>
        </p:txBody>
      </p:sp>
    </p:spTree>
    <p:extLst>
      <p:ext uri="{BB962C8B-B14F-4D97-AF65-F5344CB8AC3E}">
        <p14:creationId xmlns:p14="http://schemas.microsoft.com/office/powerpoint/2010/main" val="39470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02D755-AAE1-4495-8138-60F95A2B5744}" type="slidenum">
              <a:rPr lang="en-US" altLang="en-US" smtClean="0"/>
              <a:pPr>
                <a:spcBef>
                  <a:spcPct val="0"/>
                </a:spcBef>
              </a:pPr>
              <a:t>39</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Only minimal tracking insight and knowledge may be required to produce dramatic improvements to search operations.</a:t>
            </a: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622722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DB9428-B360-4029-9C41-0BB6D8FD3D65}" type="slidenum">
              <a:rPr lang="en-US" altLang="en-US" smtClean="0"/>
              <a:pPr>
                <a:spcBef>
                  <a:spcPct val="0"/>
                </a:spcBef>
              </a:pPr>
              <a:t>41</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Be prepared! Arm yourself with knowledge and as much tracking practice as possible to help improve your search results.</a:t>
            </a:r>
          </a:p>
          <a:p>
            <a:pPr eaLnBrk="1" hangingPunct="1">
              <a:buFontTx/>
              <a:buChar char="•"/>
            </a:pPr>
            <a:r>
              <a:rPr lang="en-US" altLang="en-US">
                <a:latin typeface="Arial" panose="020B0604020202020204" pitchFamily="34" charset="0"/>
              </a:rPr>
              <a:t>Consider adding tracking components to your existing SAR ready pack and/or creating a new pack with just the fundamentals needed to perform basic tracking operations.</a:t>
            </a: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437607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9D1E70-3C9A-4406-8BA4-48248AA42F86}" type="slidenum">
              <a:rPr lang="en-US" altLang="en-US" smtClean="0"/>
              <a:pPr>
                <a:spcBef>
                  <a:spcPct val="0"/>
                </a:spcBef>
              </a:pPr>
              <a:t>42</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A primary goal is to teach Searchers to NOT obliterate important clues. </a:t>
            </a:r>
          </a:p>
          <a:p>
            <a:pPr eaLnBrk="1" hangingPunct="1">
              <a:buFontTx/>
              <a:buChar char="•"/>
            </a:pPr>
            <a:r>
              <a:rPr lang="en-US" altLang="en-US">
                <a:latin typeface="Arial" panose="020B0604020202020204" pitchFamily="34" charset="0"/>
              </a:rPr>
              <a:t>Becoming track-aware equips searchers with necessary skills to avoid destroying clues.</a:t>
            </a:r>
          </a:p>
          <a:p>
            <a:pPr eaLnBrk="1" hangingPunct="1">
              <a:buFontTx/>
              <a:buChar char="•"/>
            </a:pPr>
            <a:r>
              <a:rPr lang="en-US" altLang="en-US">
                <a:latin typeface="Arial" panose="020B0604020202020204" pitchFamily="34" charset="0"/>
              </a:rPr>
              <a:t>Once sign is destroyed, it cannot be followed.</a:t>
            </a:r>
          </a:p>
          <a:p>
            <a:pPr eaLnBrk="1" hangingPunct="1">
              <a:buFontTx/>
              <a:buChar char="•"/>
            </a:pPr>
            <a:r>
              <a:rPr lang="en-US" altLang="en-US">
                <a:latin typeface="Arial" panose="020B0604020202020204" pitchFamily="34" charset="0"/>
              </a:rPr>
              <a:t>As tracking skills are being practiced, the step by step method ensures good habits and skills are developed and helps reduce the chance that important clues are destroyed.</a:t>
            </a:r>
          </a:p>
        </p:txBody>
      </p:sp>
    </p:spTree>
    <p:extLst>
      <p:ext uri="{BB962C8B-B14F-4D97-AF65-F5344CB8AC3E}">
        <p14:creationId xmlns:p14="http://schemas.microsoft.com/office/powerpoint/2010/main" val="279952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2C6DBF-6F8F-4080-BF68-58087414A875}" type="slidenum">
              <a:rPr lang="en-US" altLang="en-US" smtClean="0"/>
              <a:pPr>
                <a:spcBef>
                  <a:spcPct val="0"/>
                </a:spcBef>
              </a:pPr>
              <a:t>45</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Handout / show / insert standard print recording form.</a:t>
            </a:r>
          </a:p>
        </p:txBody>
      </p:sp>
    </p:spTree>
    <p:extLst>
      <p:ext uri="{BB962C8B-B14F-4D97-AF65-F5344CB8AC3E}">
        <p14:creationId xmlns:p14="http://schemas.microsoft.com/office/powerpoint/2010/main" val="226224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E20EC8-4538-40AE-A839-9B5A663FF699}" type="slidenum">
              <a:rPr lang="en-US" altLang="en-US" smtClean="0"/>
              <a:pPr>
                <a:spcBef>
                  <a:spcPct val="0"/>
                </a:spcBef>
              </a:pPr>
              <a:t>46</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This is a required tool and skill to be a successful tracker.</a:t>
            </a:r>
          </a:p>
        </p:txBody>
      </p:sp>
    </p:spTree>
    <p:extLst>
      <p:ext uri="{BB962C8B-B14F-4D97-AF65-F5344CB8AC3E}">
        <p14:creationId xmlns:p14="http://schemas.microsoft.com/office/powerpoint/2010/main" val="3953806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B47110-265F-4472-A7F0-69A0268F0D1F}" type="slidenum">
              <a:rPr lang="en-US" altLang="en-US" smtClean="0"/>
              <a:pPr>
                <a:spcBef>
                  <a:spcPct val="0"/>
                </a:spcBef>
              </a:pPr>
              <a:t>55</a:t>
            </a:fld>
            <a:endParaRPr lang="en-US" alt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Heel marks may be present when the remainder of the print isn’t.</a:t>
            </a:r>
          </a:p>
          <a:p>
            <a:pPr eaLnBrk="1" hangingPunct="1">
              <a:buFontTx/>
              <a:buChar char="•"/>
            </a:pPr>
            <a:r>
              <a:rPr lang="en-US" altLang="en-US">
                <a:latin typeface="Arial" panose="020B0604020202020204" pitchFamily="34" charset="0"/>
              </a:rPr>
              <a:t>Two persons, one in boots, the other in tennis shoes. The tennis shoe stepped over the print last. (booted person was in front or passed first).</a:t>
            </a:r>
          </a:p>
        </p:txBody>
      </p:sp>
    </p:spTree>
    <p:extLst>
      <p:ext uri="{BB962C8B-B14F-4D97-AF65-F5344CB8AC3E}">
        <p14:creationId xmlns:p14="http://schemas.microsoft.com/office/powerpoint/2010/main" val="1812566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1E2854-7246-41F5-8E76-CE9D6EE29CB9}" type="slidenum">
              <a:rPr lang="en-US" altLang="en-US" smtClean="0"/>
              <a:pPr>
                <a:spcBef>
                  <a:spcPct val="0"/>
                </a:spcBef>
              </a:pPr>
              <a:t>66</a:t>
            </a:fld>
            <a:endParaRPr lang="en-US" alt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Tx/>
              <a:buChar char="•"/>
            </a:pPr>
            <a:r>
              <a:rPr lang="en-US" altLang="en-US">
                <a:latin typeface="Arial" panose="020B0604020202020204" pitchFamily="34" charset="0"/>
              </a:rPr>
              <a:t>This is the first more technical slide. It is a simple introduction of compression and pressure releases and where to look for sign. Covered in much more detail in the overview section and the skills section.</a:t>
            </a:r>
          </a:p>
          <a:p>
            <a:pPr eaLnBrk="1" hangingPunct="1">
              <a:lnSpc>
                <a:spcPct val="90000"/>
              </a:lnSpc>
              <a:buFontTx/>
              <a:buChar char="•"/>
            </a:pPr>
            <a:r>
              <a:rPr lang="en-US" altLang="en-US">
                <a:latin typeface="Arial" panose="020B0604020202020204" pitchFamily="34" charset="0"/>
              </a:rPr>
              <a:t>True print is the actual impression at the base of the track, excluding the wall and outlying area.</a:t>
            </a:r>
          </a:p>
          <a:p>
            <a:pPr eaLnBrk="1" hangingPunct="1">
              <a:lnSpc>
                <a:spcPct val="90000"/>
              </a:lnSpc>
              <a:buFontTx/>
              <a:buChar char="•"/>
            </a:pPr>
            <a:r>
              <a:rPr lang="en-US" altLang="en-US">
                <a:latin typeface="Arial" panose="020B0604020202020204" pitchFamily="34" charset="0"/>
              </a:rPr>
              <a:t>The wall is the sides of the track and will normally have specific marks that indicate what the foot was doing as it stepped down and as it was pulled out of the track.</a:t>
            </a:r>
          </a:p>
          <a:p>
            <a:pPr eaLnBrk="1" hangingPunct="1">
              <a:lnSpc>
                <a:spcPct val="90000"/>
              </a:lnSpc>
              <a:buFontTx/>
              <a:buChar char="•"/>
            </a:pPr>
            <a:r>
              <a:rPr lang="en-US" altLang="en-US">
                <a:latin typeface="Arial" panose="020B0604020202020204" pitchFamily="34" charset="0"/>
              </a:rPr>
              <a:t>Ridges can be formed on a wall that will indicate speed, direction, urgency, etc…</a:t>
            </a:r>
          </a:p>
          <a:p>
            <a:pPr eaLnBrk="1" hangingPunct="1">
              <a:lnSpc>
                <a:spcPct val="90000"/>
              </a:lnSpc>
              <a:buFontTx/>
              <a:buChar char="•"/>
            </a:pPr>
            <a:r>
              <a:rPr lang="en-US" altLang="en-US">
                <a:latin typeface="Arial" panose="020B0604020202020204" pitchFamily="34" charset="0"/>
              </a:rPr>
              <a:t>Disks form on the bottom of a print. They are circular areas that break free and slide together. They provide important information on the pressure, speed and direction.</a:t>
            </a:r>
          </a:p>
          <a:p>
            <a:pPr eaLnBrk="1" hangingPunct="1">
              <a:lnSpc>
                <a:spcPct val="90000"/>
              </a:lnSpc>
              <a:buFontTx/>
              <a:buChar char="•"/>
            </a:pPr>
            <a:r>
              <a:rPr lang="en-US" altLang="en-US">
                <a:latin typeface="Arial" panose="020B0604020202020204" pitchFamily="34" charset="0"/>
              </a:rPr>
              <a:t>Plates form on the outer ridge of a track wall. They can be whole, have fissures in them, crumble on the edges or explode out, all indicating greater evidence of the speed, direction and actions of the lost person….and most importantly, where to look for the next track!!</a:t>
            </a:r>
          </a:p>
          <a:p>
            <a:pPr eaLnBrk="1" hangingPunct="1">
              <a:lnSpc>
                <a:spcPct val="90000"/>
              </a:lnSpc>
              <a:buFontTx/>
              <a:buChar char="•"/>
            </a:pPr>
            <a:r>
              <a:rPr lang="en-US" altLang="en-US">
                <a:latin typeface="Arial" panose="020B0604020202020204" pitchFamily="34" charset="0"/>
              </a:rPr>
              <a:t>Secondary releases indicate footpads or print sections that have more than one layer of pressure release information. For a barefooted person or animal, each digit provides a full compliment of pressure release information. </a:t>
            </a:r>
          </a:p>
          <a:p>
            <a:pPr eaLnBrk="1" hangingPunct="1">
              <a:lnSpc>
                <a:spcPct val="90000"/>
              </a:lnSpc>
              <a:buFontTx/>
              <a:buChar char="•"/>
            </a:pPr>
            <a:r>
              <a:rPr lang="en-US" altLang="en-US">
                <a:latin typeface="Arial" panose="020B0604020202020204" pitchFamily="34" charset="0"/>
              </a:rPr>
              <a:t>Each release characteristic can be measured in 1/8</a:t>
            </a:r>
            <a:r>
              <a:rPr lang="en-US" altLang="en-US" baseline="30000">
                <a:latin typeface="Arial" panose="020B0604020202020204" pitchFamily="34" charset="0"/>
              </a:rPr>
              <a:t>th</a:t>
            </a:r>
            <a:r>
              <a:rPr lang="en-US" altLang="en-US">
                <a:latin typeface="Arial" panose="020B0604020202020204" pitchFamily="34" charset="0"/>
              </a:rPr>
              <a:t> of an inch so this study can easily move into 5000 or more subtle differentiations for each track.</a:t>
            </a:r>
          </a:p>
        </p:txBody>
      </p:sp>
    </p:spTree>
    <p:extLst>
      <p:ext uri="{BB962C8B-B14F-4D97-AF65-F5344CB8AC3E}">
        <p14:creationId xmlns:p14="http://schemas.microsoft.com/office/powerpoint/2010/main" val="1553108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6E6186-5C8B-4B7B-A7DB-830968E06E2A}" type="slidenum">
              <a:rPr lang="en-US" altLang="en-US" smtClean="0"/>
              <a:pPr>
                <a:spcBef>
                  <a:spcPct val="0"/>
                </a:spcBef>
              </a:pPr>
              <a:t>23</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Although no more than a few words at a time may have been directly pulled from any published source, this presentation is definitely a compilation of thoughts and print written by others with vast knowledge in this field. Normal citations are omitted and this broad thank you is provided because this is intended for our own internal team training where presenters have direct access to these copyrighted materials, and no commercial benefit of any kind will be solicited in anyway.</a:t>
            </a:r>
          </a:p>
        </p:txBody>
      </p:sp>
    </p:spTree>
    <p:extLst>
      <p:ext uri="{BB962C8B-B14F-4D97-AF65-F5344CB8AC3E}">
        <p14:creationId xmlns:p14="http://schemas.microsoft.com/office/powerpoint/2010/main" val="3002634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19B63B-BB16-4419-99E2-433A6C3596D6}" type="slidenum">
              <a:rPr lang="en-US" altLang="en-US" smtClean="0"/>
              <a:pPr>
                <a:spcBef>
                  <a:spcPct val="0"/>
                </a:spcBef>
              </a:pPr>
              <a:t>67</a:t>
            </a:fld>
            <a:endParaRPr lang="en-US" alt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The introduction to reading tracks was discussed under becoming track aware. </a:t>
            </a:r>
          </a:p>
          <a:p>
            <a:pPr eaLnBrk="1" hangingPunct="1">
              <a:buFontTx/>
              <a:buChar char="•"/>
            </a:pPr>
            <a:r>
              <a:rPr lang="en-US" altLang="en-US">
                <a:latin typeface="Arial" panose="020B0604020202020204" pitchFamily="34" charset="0"/>
              </a:rPr>
              <a:t>Extensive knowledge can be obtained, through practice.</a:t>
            </a:r>
          </a:p>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2576846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DF6CEB-EB43-4344-A773-1CE97998246A}" type="slidenum">
              <a:rPr lang="en-US" altLang="en-US" smtClean="0"/>
              <a:pPr>
                <a:spcBef>
                  <a:spcPct val="0"/>
                </a:spcBef>
              </a:pPr>
              <a:t>68</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a:lnSpc>
                <a:spcPct val="90000"/>
              </a:lnSpc>
              <a:buFontTx/>
              <a:buAutoNum type="arabicPeriod"/>
            </a:pPr>
            <a:r>
              <a:rPr lang="en-US" altLang="en-US" sz="1000">
                <a:latin typeface="Arial" panose="020B0604020202020204" pitchFamily="34" charset="0"/>
              </a:rPr>
              <a:t>This is the old thought that apache scouts took tracking secrets to their graves and they largely used a mystical approach. The fact is that improvements in tracking skills, tracking tools, tracking process and tracking education can put just about any highly motivated person in league with the scouts of lore. Many brand new and largely untrained trackers are routinely successful and “save the day”. A chart is presented later in this section describing two such examples.</a:t>
            </a:r>
          </a:p>
          <a:p>
            <a:pPr marL="232943" indent="-232943">
              <a:lnSpc>
                <a:spcPct val="90000"/>
              </a:lnSpc>
              <a:buFontTx/>
              <a:buAutoNum type="arabicPeriod"/>
            </a:pPr>
            <a:r>
              <a:rPr lang="en-US" altLang="en-US" sz="1000">
                <a:latin typeface="Arial" panose="020B0604020202020204" pitchFamily="34" charset="0"/>
              </a:rPr>
              <a:t>Only trackers can determine when to call off a tracking effort.</a:t>
            </a:r>
          </a:p>
          <a:p>
            <a:pPr marL="232943" indent="-232943">
              <a:lnSpc>
                <a:spcPct val="90000"/>
              </a:lnSpc>
              <a:buFontTx/>
              <a:buAutoNum type="arabicPeriod"/>
            </a:pPr>
            <a:r>
              <a:rPr lang="en-US" altLang="en-US" sz="1000">
                <a:latin typeface="Arial" panose="020B0604020202020204" pitchFamily="34" charset="0"/>
              </a:rPr>
              <a:t>With 3,000 clues left per mile, a high percentage of all tracks, and ALL tracks at the PLS could be completely obliterated and tracking can still be used very successfully. Rain, sleet and snow can actually improve the track record, by the way…</a:t>
            </a:r>
          </a:p>
          <a:p>
            <a:pPr marL="232943" indent="-232943">
              <a:lnSpc>
                <a:spcPct val="90000"/>
              </a:lnSpc>
              <a:buFontTx/>
              <a:buAutoNum type="arabicPeriod"/>
            </a:pPr>
            <a:r>
              <a:rPr lang="en-US" altLang="en-US" sz="1000">
                <a:latin typeface="Arial" panose="020B0604020202020204" pitchFamily="34" charset="0"/>
              </a:rPr>
              <a:t>It is nearly inconceivable that a person could spend any significant time moving through an area, with any ground covering – regardless of how hard the surface is, without leaving some sign and regular indications. The occasional area that is considered very tough to track through can be overcome through sign cutting, even if the trackers skill is insufficient to track every step. Also, see point #2.</a:t>
            </a:r>
          </a:p>
          <a:p>
            <a:pPr marL="232943" indent="-232943">
              <a:lnSpc>
                <a:spcPct val="90000"/>
              </a:lnSpc>
              <a:buFontTx/>
              <a:buAutoNum type="arabicPeriod"/>
            </a:pPr>
            <a:r>
              <a:rPr lang="en-US" altLang="en-US" sz="1000">
                <a:latin typeface="Arial" panose="020B0604020202020204" pitchFamily="34" charset="0"/>
              </a:rPr>
              <a:t> Hard surfaces, even if the entire track is on a hard surface, is track-able. Linoleum and hardwood floors are track[able in many cases. Just place your sight line low enough with proper lighting and you will be amazed what you can see. One study showed that investigations of 35% of the burglaries in several cities over several years included solid footprint evidence from INSIDE homes that were robbed.</a:t>
            </a:r>
          </a:p>
          <a:p>
            <a:pPr marL="232943" indent="-232943">
              <a:lnSpc>
                <a:spcPct val="90000"/>
              </a:lnSpc>
              <a:buFontTx/>
              <a:buAutoNum type="arabicPeriod"/>
            </a:pPr>
            <a:r>
              <a:rPr lang="en-US" altLang="en-US" sz="1000">
                <a:latin typeface="Arial" panose="020B0604020202020204" pitchFamily="34" charset="0"/>
              </a:rPr>
              <a:t> with the proper lighting and angle, forest floors show numerous tracks. With practice, you will even be able to tell what animal will leave what type of track. At the surface, you will see leaves with different colors from being jostled or turned over, bruised vegetation and slight indentions. If you feel the indentions, you can make out digits/animal or edges/prints. Carefully removing the top layers of leaves will allow you to see much detail and read the tracks quite readily.</a:t>
            </a:r>
          </a:p>
        </p:txBody>
      </p:sp>
    </p:spTree>
    <p:extLst>
      <p:ext uri="{BB962C8B-B14F-4D97-AF65-F5344CB8AC3E}">
        <p14:creationId xmlns:p14="http://schemas.microsoft.com/office/powerpoint/2010/main" val="708632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C079EC-D5D1-4D2C-8427-F4B01F352C93}" type="slidenum">
              <a:rPr lang="en-US" altLang="en-US" smtClean="0"/>
              <a:pPr>
                <a:spcBef>
                  <a:spcPct val="0"/>
                </a:spcBef>
              </a:pPr>
              <a:t>70</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Although no more than a few words at a time may have been directly pulled from any published source, this presentation is definitely a compilation of thoughts and print written by others with vast knowledge in this field. Normal citations are omitted and this broad thank you is provided because this is intended for our own internal team training where presenters have direct access to these copyrighted materials, and no commercial benefit of any kind will be solicited in anyway.</a:t>
            </a:r>
          </a:p>
        </p:txBody>
      </p:sp>
    </p:spTree>
    <p:extLst>
      <p:ext uri="{BB962C8B-B14F-4D97-AF65-F5344CB8AC3E}">
        <p14:creationId xmlns:p14="http://schemas.microsoft.com/office/powerpoint/2010/main" val="2788257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BF5E91-B280-468E-A3E6-385063DF448E}" type="slidenum">
              <a:rPr lang="en-US" altLang="en-US" smtClean="0"/>
              <a:pPr>
                <a:spcBef>
                  <a:spcPct val="0"/>
                </a:spcBef>
              </a:pPr>
              <a:t>76</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Several hours or even days can be spent on this slide and the next several slides of pictures, depending on the needs, interest and time class participants have. </a:t>
            </a:r>
          </a:p>
          <a:p>
            <a:pPr eaLnBrk="1" hangingPunct="1">
              <a:buFontTx/>
              <a:buChar char="•"/>
            </a:pPr>
            <a:r>
              <a:rPr lang="en-US" altLang="en-US">
                <a:latin typeface="Arial" panose="020B0604020202020204" pitchFamily="34" charset="0"/>
              </a:rPr>
              <a:t>At a minimum, step through each type here, possibly starting with the lower right section, and walk through each one describing briefly what would be looked for and getting everyone to consider where they have seen this type of sign before. Nearly everyone will have seen these, but just not acted on them.</a:t>
            </a:r>
          </a:p>
          <a:p>
            <a:pPr eaLnBrk="1" hangingPunct="1">
              <a:buFontTx/>
              <a:buChar char="•"/>
            </a:pPr>
            <a:r>
              <a:rPr lang="en-US" altLang="en-US">
                <a:latin typeface="Arial" panose="020B0604020202020204" pitchFamily="34" charset="0"/>
              </a:rPr>
              <a:t>The picture is a good demonstration of shine. Low light shining from the bent path, clearly indicating direction of travel.</a:t>
            </a:r>
          </a:p>
        </p:txBody>
      </p:sp>
    </p:spTree>
    <p:extLst>
      <p:ext uri="{BB962C8B-B14F-4D97-AF65-F5344CB8AC3E}">
        <p14:creationId xmlns:p14="http://schemas.microsoft.com/office/powerpoint/2010/main" val="1206585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2C2D24-E777-4DBB-8613-31C60A03DC88}" type="slidenum">
              <a:rPr lang="en-US" altLang="en-US" smtClean="0"/>
              <a:pPr>
                <a:spcBef>
                  <a:spcPct val="0"/>
                </a:spcBef>
              </a:pPr>
              <a:t>24</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Although no more than a few words at a time may have been directly pulled from any published source, this presentation is definitely a compilation of thoughts and print written by others with vast knowledge in this field. Normal citations are omitted and this broad thank you is provided because this is intended for our own internal team training where presenters have direct access to these copyrighted materials, and no commercial benefit of any kind will be solicited in anyway.</a:t>
            </a:r>
          </a:p>
        </p:txBody>
      </p:sp>
    </p:spTree>
    <p:extLst>
      <p:ext uri="{BB962C8B-B14F-4D97-AF65-F5344CB8AC3E}">
        <p14:creationId xmlns:p14="http://schemas.microsoft.com/office/powerpoint/2010/main" val="26008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66F14C-ADBF-49DE-AE06-D72D1B95202F}" type="slidenum">
              <a:rPr lang="en-US" altLang="en-US" smtClean="0"/>
              <a:pPr>
                <a:spcBef>
                  <a:spcPct val="0"/>
                </a:spcBef>
              </a:pPr>
              <a:t>25</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Although no more than a few words at a time may have been directly pulled from any published source, this presentation is definitely a compilation of thoughts and print written by others with vast knowledge in this field. Normal citations are omitted and this broad thank you is provided because this is intended for our own internal team training where presenters have direct access to these copyrighted materials, and no commercial benefit of any kind will be solicited in anyway.</a:t>
            </a:r>
          </a:p>
        </p:txBody>
      </p:sp>
    </p:spTree>
    <p:extLst>
      <p:ext uri="{BB962C8B-B14F-4D97-AF65-F5344CB8AC3E}">
        <p14:creationId xmlns:p14="http://schemas.microsoft.com/office/powerpoint/2010/main" val="122213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794CE5-77DE-42F2-8EDC-78A77AD92B62}" type="slidenum">
              <a:rPr lang="en-US" altLang="en-US" smtClean="0"/>
              <a:pPr>
                <a:spcBef>
                  <a:spcPct val="0"/>
                </a:spcBef>
              </a:pPr>
              <a:t>26</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If nothing else is gained, participants should understand what tracking is, how it works, what to look for and how to avoid damaging sign and clues that could be key to a successful search.</a:t>
            </a:r>
          </a:p>
        </p:txBody>
      </p:sp>
    </p:spTree>
    <p:extLst>
      <p:ext uri="{BB962C8B-B14F-4D97-AF65-F5344CB8AC3E}">
        <p14:creationId xmlns:p14="http://schemas.microsoft.com/office/powerpoint/2010/main" val="4005564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5934F3-A074-44F5-A059-DA41E6772BA9}" type="slidenum">
              <a:rPr lang="en-US" altLang="en-US" smtClean="0"/>
              <a:pPr>
                <a:spcBef>
                  <a:spcPct val="0"/>
                </a:spcBef>
              </a:pPr>
              <a:t>28</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More definitions and greater details are contained in subsequent slides.</a:t>
            </a:r>
          </a:p>
          <a:p>
            <a:pPr eaLnBrk="1" hangingPunct="1">
              <a:buFontTx/>
              <a:buChar char="-"/>
            </a:pPr>
            <a:r>
              <a:rPr lang="en-US" altLang="en-US">
                <a:latin typeface="Arial" panose="020B0604020202020204" pitchFamily="34" charset="0"/>
              </a:rPr>
              <a:t>Other tools that may be considered are helicopters, dog teams, attraction fires and sirens, confinement, mounted teams or ATV teams, etc…</a:t>
            </a:r>
          </a:p>
          <a:p>
            <a:pPr eaLnBrk="1" hangingPunct="1">
              <a:buFontTx/>
              <a:buChar char="-"/>
            </a:pPr>
            <a:r>
              <a:rPr lang="en-US" altLang="en-US">
                <a:latin typeface="Arial" panose="020B0604020202020204" pitchFamily="34" charset="0"/>
              </a:rPr>
              <a:t>One caveat with tracking is that once a track is destroyed, it can’t be reconstituted and therefore, a very thorough cutting operation is required to ensure the first sign is found the track is identified. Patience and thoroughness by the tracking team and the Search overhead team is necessary for success. </a:t>
            </a:r>
          </a:p>
          <a:p>
            <a:pPr eaLnBrk="1" hangingPunct="1">
              <a:buFontTx/>
              <a:buChar char="-"/>
            </a:pPr>
            <a:r>
              <a:rPr lang="en-US" altLang="en-US">
                <a:latin typeface="Arial" panose="020B0604020202020204" pitchFamily="34" charset="0"/>
              </a:rPr>
              <a:t>Other activities can begin, including all planning and callout activities, hasty team, confinement, etc… so giving a tracking team time to work is not a significant cost.</a:t>
            </a:r>
          </a:p>
        </p:txBody>
      </p:sp>
    </p:spTree>
    <p:extLst>
      <p:ext uri="{BB962C8B-B14F-4D97-AF65-F5344CB8AC3E}">
        <p14:creationId xmlns:p14="http://schemas.microsoft.com/office/powerpoint/2010/main" val="215657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28B886-250A-43F1-B217-30D59A81C349}" type="slidenum">
              <a:rPr lang="en-US" altLang="en-US" smtClean="0"/>
              <a:pPr>
                <a:spcBef>
                  <a:spcPct val="0"/>
                </a:spcBef>
              </a:pPr>
              <a:t>29</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The most informed search leaders desire quick interview details and a quick view of the PLS. The best search leaders will perform these tasks WITHOUT disrupting the track evidence.</a:t>
            </a:r>
          </a:p>
          <a:p>
            <a:pPr eaLnBrk="1" hangingPunct="1">
              <a:buFontTx/>
              <a:buChar char="•"/>
            </a:pPr>
            <a:r>
              <a:rPr lang="en-US" altLang="en-US">
                <a:latin typeface="Arial" panose="020B0604020202020204" pitchFamily="34" charset="0"/>
              </a:rPr>
              <a:t>Tracking teams should be called out or formed up as soon as a Search overhead team is being formed.</a:t>
            </a:r>
          </a:p>
          <a:p>
            <a:pPr eaLnBrk="1" hangingPunct="1">
              <a:buFontTx/>
              <a:buChar char="•"/>
            </a:pPr>
            <a:r>
              <a:rPr lang="en-US" altLang="en-US">
                <a:latin typeface="Arial" panose="020B0604020202020204" pitchFamily="34" charset="0"/>
              </a:rPr>
              <a:t>Everyone is responsible and must ensure that clues are NOT destroyed and help ensure others adhere to this rule as well.</a:t>
            </a:r>
          </a:p>
        </p:txBody>
      </p:sp>
    </p:spTree>
    <p:extLst>
      <p:ext uri="{BB962C8B-B14F-4D97-AF65-F5344CB8AC3E}">
        <p14:creationId xmlns:p14="http://schemas.microsoft.com/office/powerpoint/2010/main" val="1195908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856860-3E2E-4C40-B0F5-C54B9DB15B98}" type="slidenum">
              <a:rPr lang="en-US" altLang="en-US" smtClean="0"/>
              <a:pPr>
                <a:spcBef>
                  <a:spcPct val="0"/>
                </a:spcBef>
              </a:pPr>
              <a:t>30</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Establishing a DOT provides a significant reduction to the overall work effort (detailed in a slide later).</a:t>
            </a:r>
          </a:p>
          <a:p>
            <a:pPr eaLnBrk="1" hangingPunct="1">
              <a:buFontTx/>
              <a:buChar char="•"/>
            </a:pPr>
            <a:r>
              <a:rPr lang="en-US" altLang="en-US">
                <a:latin typeface="Arial" panose="020B0604020202020204" pitchFamily="34" charset="0"/>
              </a:rPr>
              <a:t>Other important information may be as basic as how many people are traveling together or as complex as whether they are unaware they are lost, hurried, in a panic, trying to avoid detection or hurt.</a:t>
            </a:r>
          </a:p>
        </p:txBody>
      </p:sp>
    </p:spTree>
    <p:extLst>
      <p:ext uri="{BB962C8B-B14F-4D97-AF65-F5344CB8AC3E}">
        <p14:creationId xmlns:p14="http://schemas.microsoft.com/office/powerpoint/2010/main" val="174503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78D042-8C88-45C2-BB47-C4E0B83014DA}" type="slidenum">
              <a:rPr lang="en-US" altLang="en-US" smtClean="0"/>
              <a:pPr>
                <a:spcBef>
                  <a:spcPct val="0"/>
                </a:spcBef>
              </a:pPr>
              <a:t>31</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Reducing enormous search efforts to manageable levels is a key to success. </a:t>
            </a:r>
          </a:p>
          <a:p>
            <a:pPr eaLnBrk="1" hangingPunct="1">
              <a:buFontTx/>
              <a:buChar char="•"/>
            </a:pPr>
            <a:r>
              <a:rPr lang="en-US" altLang="en-US">
                <a:latin typeface="Arial" panose="020B0604020202020204" pitchFamily="34" charset="0"/>
              </a:rPr>
              <a:t>Some search areas may be eliminated altogether, once a DOT is established.</a:t>
            </a:r>
          </a:p>
          <a:p>
            <a:pPr eaLnBrk="1" hangingPunct="1">
              <a:buFontTx/>
              <a:buChar char="•"/>
            </a:pPr>
            <a:r>
              <a:rPr lang="en-US" altLang="en-US">
                <a:latin typeface="Arial" panose="020B0604020202020204" pitchFamily="34" charset="0"/>
              </a:rPr>
              <a:t>Tracking can be used throughout the search and anytime new clues are identified.</a:t>
            </a:r>
          </a:p>
          <a:p>
            <a:pPr eaLnBrk="1" hangingPunct="1">
              <a:buFontTx/>
              <a:buChar char="•"/>
            </a:pPr>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3955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1309EA4-2B92-481F-860B-692A2B72A152}" type="datetimeFigureOut">
              <a:rPr lang="en-US" smtClean="0"/>
              <a:t>7/19/2017</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E701FCF-BAB3-4B98-9F9C-31F2C211AE12}"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0433437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09EA4-2B92-481F-860B-692A2B72A152}"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FCF-BAB3-4B98-9F9C-31F2C211AE12}" type="slidenum">
              <a:rPr lang="en-US" smtClean="0"/>
              <a:t>‹#›</a:t>
            </a:fld>
            <a:endParaRPr lang="en-US"/>
          </a:p>
        </p:txBody>
      </p:sp>
    </p:spTree>
    <p:extLst>
      <p:ext uri="{BB962C8B-B14F-4D97-AF65-F5344CB8AC3E}">
        <p14:creationId xmlns:p14="http://schemas.microsoft.com/office/powerpoint/2010/main" val="54611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09EA4-2B92-481F-860B-692A2B72A152}"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FCF-BAB3-4B98-9F9C-31F2C211AE12}" type="slidenum">
              <a:rPr lang="en-US" smtClean="0"/>
              <a:t>‹#›</a:t>
            </a:fld>
            <a:endParaRPr lang="en-US"/>
          </a:p>
        </p:txBody>
      </p:sp>
    </p:spTree>
    <p:extLst>
      <p:ext uri="{BB962C8B-B14F-4D97-AF65-F5344CB8AC3E}">
        <p14:creationId xmlns:p14="http://schemas.microsoft.com/office/powerpoint/2010/main" val="4162073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365875"/>
            <a:ext cx="2540000" cy="457200"/>
          </a:xfrm>
        </p:spPr>
        <p:txBody>
          <a:bodyPr/>
          <a:lstStyle>
            <a:lvl1pPr>
              <a:defRPr/>
            </a:lvl1pPr>
          </a:lstStyle>
          <a:p>
            <a:pPr>
              <a:defRPr/>
            </a:pPr>
            <a:endParaRPr lang="en-US"/>
          </a:p>
        </p:txBody>
      </p:sp>
      <p:sp>
        <p:nvSpPr>
          <p:cNvPr id="6" name="Slide Number Placeholder 6"/>
          <p:cNvSpPr>
            <a:spLocks noGrp="1"/>
          </p:cNvSpPr>
          <p:nvPr>
            <p:ph type="sldNum" sz="quarter" idx="11"/>
          </p:nvPr>
        </p:nvSpPr>
        <p:spPr/>
        <p:txBody>
          <a:bodyPr/>
          <a:lstStyle>
            <a:lvl1pPr>
              <a:defRPr/>
            </a:lvl1pPr>
          </a:lstStyle>
          <a:p>
            <a:pPr>
              <a:defRPr/>
            </a:pPr>
            <a:fld id="{5ED9BA5C-7F21-4FD3-AB92-E89BF62383B4}" type="slidenum">
              <a:rPr lang="en-US" altLang="en-US"/>
              <a:pPr>
                <a:defRPr/>
              </a:pPr>
              <a:t>‹#›</a:t>
            </a:fld>
            <a:endParaRPr lang="en-US" altLang="en-US"/>
          </a:p>
        </p:txBody>
      </p:sp>
    </p:spTree>
    <p:extLst>
      <p:ext uri="{BB962C8B-B14F-4D97-AF65-F5344CB8AC3E}">
        <p14:creationId xmlns:p14="http://schemas.microsoft.com/office/powerpoint/2010/main" val="44062348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365875"/>
            <a:ext cx="2540000" cy="457200"/>
          </a:xfrm>
        </p:spPr>
        <p:txBody>
          <a:bodyPr/>
          <a:lstStyle>
            <a:lvl1pPr>
              <a:defRPr/>
            </a:lvl1pPr>
          </a:lstStyle>
          <a:p>
            <a:pPr>
              <a:defRPr/>
            </a:pPr>
            <a:endParaRPr lang="en-US"/>
          </a:p>
        </p:txBody>
      </p:sp>
      <p:sp>
        <p:nvSpPr>
          <p:cNvPr id="7" name="Slide Number Placeholder 7"/>
          <p:cNvSpPr>
            <a:spLocks noGrp="1"/>
          </p:cNvSpPr>
          <p:nvPr>
            <p:ph type="sldNum" sz="quarter" idx="11"/>
          </p:nvPr>
        </p:nvSpPr>
        <p:spPr/>
        <p:txBody>
          <a:bodyPr/>
          <a:lstStyle>
            <a:lvl1pPr>
              <a:defRPr/>
            </a:lvl1pPr>
          </a:lstStyle>
          <a:p>
            <a:pPr>
              <a:defRPr/>
            </a:pPr>
            <a:fld id="{990FE3F6-127A-4AD1-9691-110570087E44}" type="slidenum">
              <a:rPr lang="en-US" altLang="en-US"/>
              <a:pPr>
                <a:defRPr/>
              </a:pPr>
              <a:t>‹#›</a:t>
            </a:fld>
            <a:endParaRPr lang="en-US" altLang="en-US"/>
          </a:p>
        </p:txBody>
      </p:sp>
    </p:spTree>
    <p:extLst>
      <p:ext uri="{BB962C8B-B14F-4D97-AF65-F5344CB8AC3E}">
        <p14:creationId xmlns:p14="http://schemas.microsoft.com/office/powerpoint/2010/main" val="25359826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365875"/>
            <a:ext cx="2540000" cy="457200"/>
          </a:xfrm>
        </p:spPr>
        <p:txBody>
          <a:bodyPr/>
          <a:lstStyle>
            <a:lvl1pPr>
              <a:defRPr/>
            </a:lvl1pPr>
          </a:lstStyle>
          <a:p>
            <a:pPr>
              <a:defRPr/>
            </a:pPr>
            <a:endParaRPr lang="en-US"/>
          </a:p>
        </p:txBody>
      </p:sp>
      <p:sp>
        <p:nvSpPr>
          <p:cNvPr id="4" name="Slide Number Placeholder 4"/>
          <p:cNvSpPr>
            <a:spLocks noGrp="1"/>
          </p:cNvSpPr>
          <p:nvPr>
            <p:ph type="sldNum" sz="quarter" idx="11"/>
          </p:nvPr>
        </p:nvSpPr>
        <p:spPr/>
        <p:txBody>
          <a:bodyPr/>
          <a:lstStyle>
            <a:lvl1pPr>
              <a:defRPr/>
            </a:lvl1pPr>
          </a:lstStyle>
          <a:p>
            <a:pPr>
              <a:defRPr/>
            </a:pPr>
            <a:fld id="{45C25FAD-5D12-4408-8136-C01D2B3C00BD}" type="slidenum">
              <a:rPr lang="en-US" altLang="en-US"/>
              <a:pPr>
                <a:defRPr/>
              </a:pPr>
              <a:t>‹#›</a:t>
            </a:fld>
            <a:endParaRPr lang="en-US" altLang="en-US"/>
          </a:p>
        </p:txBody>
      </p:sp>
    </p:spTree>
    <p:extLst>
      <p:ext uri="{BB962C8B-B14F-4D97-AF65-F5344CB8AC3E}">
        <p14:creationId xmlns:p14="http://schemas.microsoft.com/office/powerpoint/2010/main" val="44184900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09EA4-2B92-481F-860B-692A2B72A152}"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01FCF-BAB3-4B98-9F9C-31F2C211AE12}" type="slidenum">
              <a:rPr lang="en-US" smtClean="0"/>
              <a:t>‹#›</a:t>
            </a:fld>
            <a:endParaRPr lang="en-US"/>
          </a:p>
        </p:txBody>
      </p:sp>
    </p:spTree>
    <p:extLst>
      <p:ext uri="{BB962C8B-B14F-4D97-AF65-F5344CB8AC3E}">
        <p14:creationId xmlns:p14="http://schemas.microsoft.com/office/powerpoint/2010/main" val="1534611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1309EA4-2B92-481F-860B-692A2B72A152}" type="datetimeFigureOut">
              <a:rPr lang="en-US" smtClean="0"/>
              <a:t>7/19/2017</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E701FCF-BAB3-4B98-9F9C-31F2C211AE12}"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7862658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09EA4-2B92-481F-860B-692A2B72A152}"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01FCF-BAB3-4B98-9F9C-31F2C211AE12}" type="slidenum">
              <a:rPr lang="en-US" smtClean="0"/>
              <a:t>‹#›</a:t>
            </a:fld>
            <a:endParaRPr lang="en-US"/>
          </a:p>
        </p:txBody>
      </p:sp>
    </p:spTree>
    <p:extLst>
      <p:ext uri="{BB962C8B-B14F-4D97-AF65-F5344CB8AC3E}">
        <p14:creationId xmlns:p14="http://schemas.microsoft.com/office/powerpoint/2010/main" val="284140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09EA4-2B92-481F-860B-692A2B72A152}" type="datetimeFigureOut">
              <a:rPr lang="en-US" smtClean="0"/>
              <a:t>7/19/2017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01FCF-BAB3-4B98-9F9C-31F2C211AE12}" type="slidenum">
              <a:rPr lang="en-US" smtClean="0"/>
              <a:t>‹#›</a:t>
            </a:fld>
            <a:endParaRPr lang="en-US"/>
          </a:p>
        </p:txBody>
      </p:sp>
    </p:spTree>
    <p:extLst>
      <p:ext uri="{BB962C8B-B14F-4D97-AF65-F5344CB8AC3E}">
        <p14:creationId xmlns:p14="http://schemas.microsoft.com/office/powerpoint/2010/main" val="21939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309EA4-2B92-481F-860B-692A2B72A152}" type="datetimeFigureOut">
              <a:rPr lang="en-US" smtClean="0"/>
              <a:t>7/19/2017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01FCF-BAB3-4B98-9F9C-31F2C211AE12}" type="slidenum">
              <a:rPr lang="en-US" smtClean="0"/>
              <a:t>‹#›</a:t>
            </a:fld>
            <a:endParaRPr lang="en-US"/>
          </a:p>
        </p:txBody>
      </p:sp>
    </p:spTree>
    <p:extLst>
      <p:ext uri="{BB962C8B-B14F-4D97-AF65-F5344CB8AC3E}">
        <p14:creationId xmlns:p14="http://schemas.microsoft.com/office/powerpoint/2010/main" val="60652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09EA4-2B92-481F-860B-692A2B72A152}" type="datetimeFigureOut">
              <a:rPr lang="en-US" smtClean="0"/>
              <a:t>7/19/2017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01FCF-BAB3-4B98-9F9C-31F2C211AE12}" type="slidenum">
              <a:rPr lang="en-US" smtClean="0"/>
              <a:t>‹#›</a:t>
            </a:fld>
            <a:endParaRPr lang="en-US"/>
          </a:p>
        </p:txBody>
      </p:sp>
    </p:spTree>
    <p:extLst>
      <p:ext uri="{BB962C8B-B14F-4D97-AF65-F5344CB8AC3E}">
        <p14:creationId xmlns:p14="http://schemas.microsoft.com/office/powerpoint/2010/main" val="5820859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1309EA4-2B92-481F-860B-692A2B72A152}" type="datetimeFigureOut">
              <a:rPr lang="en-US" smtClean="0"/>
              <a:t>7/19/2017</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E701FCF-BAB3-4B98-9F9C-31F2C211AE12}"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44521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1309EA4-2B92-481F-860B-692A2B72A152}" type="datetimeFigureOut">
              <a:rPr lang="en-US" smtClean="0"/>
              <a:t>7/19/2017</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E701FCF-BAB3-4B98-9F9C-31F2C211AE12}"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347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1309EA4-2B92-481F-860B-692A2B72A152}" type="datetimeFigureOut">
              <a:rPr lang="en-US" smtClean="0"/>
              <a:t>7/19/2017</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E701FCF-BAB3-4B98-9F9C-31F2C211AE12}"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741292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hE1B6JOu2R8/" TargetMode="Externa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www.nasar.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mountainpathfinder.com/georgia_search_and_rescue.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tsar.or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georgiasa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www.gwinnettcpa.com/"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jhardin-inc.com/web/" TargetMode="External"/><Relationship Id="rId7" Type="http://schemas.openxmlformats.org/officeDocument/2006/relationships/hyperlink" Target="http://www.nasar.org/" TargetMode="External"/><Relationship Id="rId2" Type="http://schemas.openxmlformats.org/officeDocument/2006/relationships/hyperlink" Target="http://www.georgiatrackers.org/" TargetMode="External"/><Relationship Id="rId1" Type="http://schemas.openxmlformats.org/officeDocument/2006/relationships/slideLayout" Target="../slideLayouts/slideLayout2.xml"/><Relationship Id="rId6" Type="http://schemas.openxmlformats.org/officeDocument/2006/relationships/hyperlink" Target="http://trackingatlanticcoast.com/about_trac" TargetMode="External"/><Relationship Id="rId5" Type="http://schemas.openxmlformats.org/officeDocument/2006/relationships/hyperlink" Target="http://www.sarti.us/WP/" TargetMode="External"/><Relationship Id="rId4" Type="http://schemas.openxmlformats.org/officeDocument/2006/relationships/hyperlink" Target="http://www.trackingschool.com/instructors/rob-speiden"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www.dbs-sar.co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6898" y="1585367"/>
            <a:ext cx="8361229" cy="1104765"/>
          </a:xfrm>
        </p:spPr>
        <p:txBody>
          <a:bodyPr/>
          <a:lstStyle/>
          <a:p>
            <a:r>
              <a:rPr lang="en-US" dirty="0"/>
              <a:t>SAR</a:t>
            </a:r>
          </a:p>
        </p:txBody>
      </p:sp>
      <p:sp>
        <p:nvSpPr>
          <p:cNvPr id="3" name="Subtitle 2"/>
          <p:cNvSpPr>
            <a:spLocks noGrp="1"/>
          </p:cNvSpPr>
          <p:nvPr>
            <p:ph type="subTitle" idx="1"/>
          </p:nvPr>
        </p:nvSpPr>
        <p:spPr>
          <a:xfrm>
            <a:off x="2679904" y="3000376"/>
            <a:ext cx="6831673" cy="2564605"/>
          </a:xfrm>
        </p:spPr>
        <p:txBody>
          <a:bodyPr>
            <a:normAutofit fontScale="92500" lnSpcReduction="10000"/>
          </a:bodyPr>
          <a:lstStyle/>
          <a:p>
            <a:r>
              <a:rPr lang="en-US" sz="3500" b="1" dirty="0"/>
              <a:t>Overview of Search and Rescue </a:t>
            </a:r>
            <a:br>
              <a:rPr lang="en-US" sz="3500" b="1" dirty="0"/>
            </a:br>
            <a:r>
              <a:rPr lang="en-US" sz="3500" b="1" dirty="0"/>
              <a:t>for the Volunteer</a:t>
            </a:r>
          </a:p>
          <a:p>
            <a:endParaRPr lang="en-US" sz="2800" b="1" dirty="0"/>
          </a:p>
          <a:p>
            <a:r>
              <a:rPr lang="en-US" sz="2400" b="1" dirty="0"/>
              <a:t>MRC GEM</a:t>
            </a:r>
          </a:p>
          <a:p>
            <a:r>
              <a:rPr lang="en-US" sz="2400" b="1" dirty="0"/>
              <a:t>July 15, 2017</a:t>
            </a:r>
          </a:p>
          <a:p>
            <a:r>
              <a:rPr lang="en-US" sz="2400" b="1" dirty="0"/>
              <a:t>Mona Hand</a:t>
            </a:r>
          </a:p>
        </p:txBody>
      </p:sp>
    </p:spTree>
    <p:extLst>
      <p:ext uri="{BB962C8B-B14F-4D97-AF65-F5344CB8AC3E}">
        <p14:creationId xmlns:p14="http://schemas.microsoft.com/office/powerpoint/2010/main" val="987929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 how can you help?  </a:t>
            </a:r>
          </a:p>
        </p:txBody>
      </p:sp>
      <p:sp>
        <p:nvSpPr>
          <p:cNvPr id="5" name="Content Placeholder 4"/>
          <p:cNvSpPr>
            <a:spLocks noGrp="1"/>
          </p:cNvSpPr>
          <p:nvPr>
            <p:ph idx="1"/>
          </p:nvPr>
        </p:nvSpPr>
        <p:spPr>
          <a:xfrm>
            <a:off x="1428581" y="2084546"/>
            <a:ext cx="6115050" cy="3581400"/>
          </a:xfrm>
        </p:spPr>
        <p:txBody>
          <a:bodyPr>
            <a:normAutofit lnSpcReduction="10000"/>
          </a:bodyPr>
          <a:lstStyle/>
          <a:p>
            <a:r>
              <a:rPr lang="en-US" sz="2800" dirty="0"/>
              <a:t>Skills – NASAR, team training, land navigation, communications</a:t>
            </a:r>
          </a:p>
          <a:p>
            <a:r>
              <a:rPr lang="en-US" sz="2800" dirty="0"/>
              <a:t>Credentials  = give you a “known quantity”</a:t>
            </a:r>
          </a:p>
          <a:p>
            <a:pPr algn="just"/>
            <a:r>
              <a:rPr lang="en-US" sz="2800" dirty="0"/>
              <a:t>Join a team</a:t>
            </a:r>
          </a:p>
          <a:p>
            <a:pPr algn="just"/>
            <a:r>
              <a:rPr lang="en-US" sz="2800" dirty="0"/>
              <a:t>If you want to go out in the field, you need to be serious about your conditioning / physical fitness</a:t>
            </a:r>
          </a:p>
          <a:p>
            <a:pPr marL="0" indent="0" algn="just">
              <a:buNone/>
            </a:pPr>
            <a:endParaRPr lang="en-US" sz="2800" dirty="0"/>
          </a:p>
        </p:txBody>
      </p:sp>
      <p:grpSp>
        <p:nvGrpSpPr>
          <p:cNvPr id="6" name="Group 5"/>
          <p:cNvGrpSpPr/>
          <p:nvPr/>
        </p:nvGrpSpPr>
        <p:grpSpPr>
          <a:xfrm>
            <a:off x="7672380" y="1357304"/>
            <a:ext cx="4371967" cy="4629309"/>
            <a:chOff x="6810375" y="3500438"/>
            <a:chExt cx="3324226" cy="3079750"/>
          </a:xfrm>
        </p:grpSpPr>
        <p:sp>
          <p:nvSpPr>
            <p:cNvPr id="7" name="Puzzle5"/>
            <p:cNvSpPr>
              <a:spLocks noChangeAspect="1" noEditPoints="1" noChangeArrowheads="1"/>
            </p:cNvSpPr>
            <p:nvPr/>
          </p:nvSpPr>
          <p:spPr bwMode="blackWhite">
            <a:xfrm>
              <a:off x="8562976" y="4475163"/>
              <a:ext cx="1571625" cy="1206500"/>
            </a:xfrm>
            <a:custGeom>
              <a:avLst/>
              <a:gdLst>
                <a:gd name="T0" fmla="*/ 4880 w 21600"/>
                <a:gd name="T1" fmla="*/ 6714 h 21600"/>
                <a:gd name="T2" fmla="*/ 16494 w 21600"/>
                <a:gd name="T3" fmla="*/ 13712 h 21600"/>
              </a:gdLst>
              <a:ahLst/>
              <a:cxnLst/>
              <a:rect l="T0" t="T1" r="T2" b="T3"/>
              <a:pathLst>
                <a:path w="21600" h="21600">
                  <a:moveTo>
                    <a:pt x="4281" y="12397"/>
                  </a:moveTo>
                  <a:lnTo>
                    <a:pt x="4168" y="12510"/>
                  </a:lnTo>
                  <a:lnTo>
                    <a:pt x="4044" y="12623"/>
                  </a:lnTo>
                  <a:lnTo>
                    <a:pt x="3931" y="12680"/>
                  </a:lnTo>
                  <a:lnTo>
                    <a:pt x="3807" y="12736"/>
                  </a:lnTo>
                  <a:lnTo>
                    <a:pt x="3671" y="12736"/>
                  </a:lnTo>
                  <a:lnTo>
                    <a:pt x="3558" y="12736"/>
                  </a:lnTo>
                  <a:lnTo>
                    <a:pt x="3434" y="12708"/>
                  </a:lnTo>
                  <a:lnTo>
                    <a:pt x="3321" y="12651"/>
                  </a:lnTo>
                  <a:lnTo>
                    <a:pt x="3061" y="12538"/>
                  </a:lnTo>
                  <a:lnTo>
                    <a:pt x="2824" y="12383"/>
                  </a:lnTo>
                  <a:lnTo>
                    <a:pt x="2564" y="12185"/>
                  </a:lnTo>
                  <a:lnTo>
                    <a:pt x="2327" y="12029"/>
                  </a:lnTo>
                  <a:lnTo>
                    <a:pt x="2067" y="11860"/>
                  </a:lnTo>
                  <a:lnTo>
                    <a:pt x="1807" y="11718"/>
                  </a:lnTo>
                  <a:lnTo>
                    <a:pt x="1671" y="11704"/>
                  </a:lnTo>
                  <a:lnTo>
                    <a:pt x="1547" y="11676"/>
                  </a:lnTo>
                  <a:lnTo>
                    <a:pt x="1412" y="11676"/>
                  </a:lnTo>
                  <a:lnTo>
                    <a:pt x="1287" y="11676"/>
                  </a:lnTo>
                  <a:lnTo>
                    <a:pt x="1152" y="11704"/>
                  </a:lnTo>
                  <a:lnTo>
                    <a:pt x="1005" y="11775"/>
                  </a:lnTo>
                  <a:lnTo>
                    <a:pt x="869" y="11860"/>
                  </a:lnTo>
                  <a:lnTo>
                    <a:pt x="745" y="12001"/>
                  </a:lnTo>
                  <a:lnTo>
                    <a:pt x="587" y="12128"/>
                  </a:lnTo>
                  <a:lnTo>
                    <a:pt x="463" y="12326"/>
                  </a:lnTo>
                  <a:lnTo>
                    <a:pt x="305" y="12567"/>
                  </a:lnTo>
                  <a:lnTo>
                    <a:pt x="180" y="12835"/>
                  </a:lnTo>
                  <a:lnTo>
                    <a:pt x="112" y="13005"/>
                  </a:lnTo>
                  <a:lnTo>
                    <a:pt x="67" y="13189"/>
                  </a:lnTo>
                  <a:lnTo>
                    <a:pt x="45" y="13429"/>
                  </a:lnTo>
                  <a:lnTo>
                    <a:pt x="45" y="13683"/>
                  </a:lnTo>
                  <a:lnTo>
                    <a:pt x="67" y="13924"/>
                  </a:lnTo>
                  <a:lnTo>
                    <a:pt x="135" y="14192"/>
                  </a:lnTo>
                  <a:lnTo>
                    <a:pt x="225" y="14447"/>
                  </a:lnTo>
                  <a:lnTo>
                    <a:pt x="327" y="14687"/>
                  </a:lnTo>
                  <a:lnTo>
                    <a:pt x="485" y="14899"/>
                  </a:lnTo>
                  <a:lnTo>
                    <a:pt x="655" y="15097"/>
                  </a:lnTo>
                  <a:lnTo>
                    <a:pt x="768" y="15168"/>
                  </a:lnTo>
                  <a:lnTo>
                    <a:pt x="869" y="15252"/>
                  </a:lnTo>
                  <a:lnTo>
                    <a:pt x="982" y="15309"/>
                  </a:lnTo>
                  <a:lnTo>
                    <a:pt x="1118" y="15365"/>
                  </a:lnTo>
                  <a:lnTo>
                    <a:pt x="1242" y="15394"/>
                  </a:lnTo>
                  <a:lnTo>
                    <a:pt x="1389" y="15422"/>
                  </a:lnTo>
                  <a:lnTo>
                    <a:pt x="1547" y="15422"/>
                  </a:lnTo>
                  <a:lnTo>
                    <a:pt x="1717" y="15422"/>
                  </a:lnTo>
                  <a:lnTo>
                    <a:pt x="1897" y="15394"/>
                  </a:lnTo>
                  <a:lnTo>
                    <a:pt x="2067" y="15365"/>
                  </a:lnTo>
                  <a:lnTo>
                    <a:pt x="2259" y="15281"/>
                  </a:lnTo>
                  <a:lnTo>
                    <a:pt x="2462" y="15196"/>
                  </a:lnTo>
                  <a:lnTo>
                    <a:pt x="2779" y="15069"/>
                  </a:lnTo>
                  <a:lnTo>
                    <a:pt x="3038" y="14956"/>
                  </a:lnTo>
                  <a:lnTo>
                    <a:pt x="3298" y="14871"/>
                  </a:lnTo>
                  <a:lnTo>
                    <a:pt x="3547" y="14842"/>
                  </a:lnTo>
                  <a:lnTo>
                    <a:pt x="3648" y="14871"/>
                  </a:lnTo>
                  <a:lnTo>
                    <a:pt x="3761" y="14899"/>
                  </a:lnTo>
                  <a:lnTo>
                    <a:pt x="3841" y="14956"/>
                  </a:lnTo>
                  <a:lnTo>
                    <a:pt x="3953" y="15040"/>
                  </a:lnTo>
                  <a:lnTo>
                    <a:pt x="4044" y="15139"/>
                  </a:lnTo>
                  <a:lnTo>
                    <a:pt x="4123" y="15281"/>
                  </a:lnTo>
                  <a:lnTo>
                    <a:pt x="4213" y="15450"/>
                  </a:lnTo>
                  <a:lnTo>
                    <a:pt x="4281" y="15662"/>
                  </a:lnTo>
                  <a:lnTo>
                    <a:pt x="4360" y="15903"/>
                  </a:lnTo>
                  <a:lnTo>
                    <a:pt x="4428" y="16171"/>
                  </a:lnTo>
                  <a:lnTo>
                    <a:pt x="4473" y="16482"/>
                  </a:lnTo>
                  <a:lnTo>
                    <a:pt x="4541" y="16779"/>
                  </a:lnTo>
                  <a:lnTo>
                    <a:pt x="4586" y="17132"/>
                  </a:lnTo>
                  <a:lnTo>
                    <a:pt x="4609" y="17486"/>
                  </a:lnTo>
                  <a:lnTo>
                    <a:pt x="4620" y="17868"/>
                  </a:lnTo>
                  <a:lnTo>
                    <a:pt x="4620" y="18235"/>
                  </a:lnTo>
                  <a:lnTo>
                    <a:pt x="4620" y="18617"/>
                  </a:lnTo>
                  <a:lnTo>
                    <a:pt x="4620" y="19027"/>
                  </a:lnTo>
                  <a:lnTo>
                    <a:pt x="4586" y="19408"/>
                  </a:lnTo>
                  <a:lnTo>
                    <a:pt x="4541" y="19790"/>
                  </a:lnTo>
                  <a:lnTo>
                    <a:pt x="4496" y="20172"/>
                  </a:lnTo>
                  <a:lnTo>
                    <a:pt x="4405" y="20525"/>
                  </a:lnTo>
                  <a:lnTo>
                    <a:pt x="4326" y="20879"/>
                  </a:lnTo>
                  <a:lnTo>
                    <a:pt x="4236" y="21204"/>
                  </a:lnTo>
                  <a:lnTo>
                    <a:pt x="4778" y="21204"/>
                  </a:lnTo>
                  <a:lnTo>
                    <a:pt x="5298" y="21204"/>
                  </a:lnTo>
                  <a:lnTo>
                    <a:pt x="5817" y="21204"/>
                  </a:lnTo>
                  <a:lnTo>
                    <a:pt x="6269" y="21204"/>
                  </a:lnTo>
                  <a:lnTo>
                    <a:pt x="6710" y="21204"/>
                  </a:lnTo>
                  <a:lnTo>
                    <a:pt x="7094" y="21204"/>
                  </a:lnTo>
                  <a:lnTo>
                    <a:pt x="7444" y="21204"/>
                  </a:lnTo>
                  <a:lnTo>
                    <a:pt x="7704" y="21204"/>
                  </a:lnTo>
                  <a:lnTo>
                    <a:pt x="8054" y="21062"/>
                  </a:lnTo>
                  <a:lnTo>
                    <a:pt x="8337" y="20935"/>
                  </a:lnTo>
                  <a:lnTo>
                    <a:pt x="8597" y="20737"/>
                  </a:lnTo>
                  <a:lnTo>
                    <a:pt x="8834" y="20553"/>
                  </a:lnTo>
                  <a:lnTo>
                    <a:pt x="9003" y="20327"/>
                  </a:lnTo>
                  <a:lnTo>
                    <a:pt x="9184" y="20087"/>
                  </a:lnTo>
                  <a:lnTo>
                    <a:pt x="9286" y="19847"/>
                  </a:lnTo>
                  <a:lnTo>
                    <a:pt x="9376" y="19592"/>
                  </a:lnTo>
                  <a:lnTo>
                    <a:pt x="9444" y="19324"/>
                  </a:lnTo>
                  <a:lnTo>
                    <a:pt x="9466" y="19055"/>
                  </a:lnTo>
                  <a:lnTo>
                    <a:pt x="9466" y="18786"/>
                  </a:lnTo>
                  <a:lnTo>
                    <a:pt x="9421" y="18546"/>
                  </a:lnTo>
                  <a:lnTo>
                    <a:pt x="9353" y="18263"/>
                  </a:lnTo>
                  <a:lnTo>
                    <a:pt x="9241" y="18023"/>
                  </a:lnTo>
                  <a:lnTo>
                    <a:pt x="9139" y="17783"/>
                  </a:lnTo>
                  <a:lnTo>
                    <a:pt x="8958" y="17557"/>
                  </a:lnTo>
                  <a:lnTo>
                    <a:pt x="8811" y="17316"/>
                  </a:lnTo>
                  <a:lnTo>
                    <a:pt x="8676" y="17076"/>
                  </a:lnTo>
                  <a:lnTo>
                    <a:pt x="8597" y="16807"/>
                  </a:lnTo>
                  <a:lnTo>
                    <a:pt x="8506" y="16510"/>
                  </a:lnTo>
                  <a:lnTo>
                    <a:pt x="8484" y="16200"/>
                  </a:lnTo>
                  <a:lnTo>
                    <a:pt x="8484" y="15903"/>
                  </a:lnTo>
                  <a:lnTo>
                    <a:pt x="8506" y="15606"/>
                  </a:lnTo>
                  <a:lnTo>
                    <a:pt x="8574" y="15309"/>
                  </a:lnTo>
                  <a:lnTo>
                    <a:pt x="8676" y="15040"/>
                  </a:lnTo>
                  <a:lnTo>
                    <a:pt x="8811" y="14772"/>
                  </a:lnTo>
                  <a:lnTo>
                    <a:pt x="8902" y="14659"/>
                  </a:lnTo>
                  <a:lnTo>
                    <a:pt x="9003" y="14517"/>
                  </a:lnTo>
                  <a:lnTo>
                    <a:pt x="9094" y="14418"/>
                  </a:lnTo>
                  <a:lnTo>
                    <a:pt x="9218" y="14334"/>
                  </a:lnTo>
                  <a:lnTo>
                    <a:pt x="9331" y="14249"/>
                  </a:lnTo>
                  <a:lnTo>
                    <a:pt x="9466" y="14164"/>
                  </a:lnTo>
                  <a:lnTo>
                    <a:pt x="9613" y="14093"/>
                  </a:lnTo>
                  <a:lnTo>
                    <a:pt x="9760" y="14037"/>
                  </a:lnTo>
                  <a:lnTo>
                    <a:pt x="9918" y="13980"/>
                  </a:lnTo>
                  <a:lnTo>
                    <a:pt x="10088" y="13952"/>
                  </a:lnTo>
                  <a:lnTo>
                    <a:pt x="10291" y="13924"/>
                  </a:lnTo>
                  <a:lnTo>
                    <a:pt x="10483" y="13924"/>
                  </a:lnTo>
                  <a:lnTo>
                    <a:pt x="10698" y="13924"/>
                  </a:lnTo>
                  <a:lnTo>
                    <a:pt x="10890" y="13952"/>
                  </a:lnTo>
                  <a:lnTo>
                    <a:pt x="11071" y="14008"/>
                  </a:lnTo>
                  <a:lnTo>
                    <a:pt x="11240" y="14065"/>
                  </a:lnTo>
                  <a:lnTo>
                    <a:pt x="11387" y="14136"/>
                  </a:lnTo>
                  <a:lnTo>
                    <a:pt x="11545" y="14220"/>
                  </a:lnTo>
                  <a:lnTo>
                    <a:pt x="11669" y="14305"/>
                  </a:lnTo>
                  <a:lnTo>
                    <a:pt x="11782" y="14418"/>
                  </a:lnTo>
                  <a:lnTo>
                    <a:pt x="11895" y="14517"/>
                  </a:lnTo>
                  <a:lnTo>
                    <a:pt x="11974" y="14659"/>
                  </a:lnTo>
                  <a:lnTo>
                    <a:pt x="12065" y="14800"/>
                  </a:lnTo>
                  <a:lnTo>
                    <a:pt x="12133" y="14927"/>
                  </a:lnTo>
                  <a:lnTo>
                    <a:pt x="12234" y="15252"/>
                  </a:lnTo>
                  <a:lnTo>
                    <a:pt x="12302" y="15549"/>
                  </a:lnTo>
                  <a:lnTo>
                    <a:pt x="12325" y="15874"/>
                  </a:lnTo>
                  <a:lnTo>
                    <a:pt x="12325" y="16200"/>
                  </a:lnTo>
                  <a:lnTo>
                    <a:pt x="12279" y="16525"/>
                  </a:lnTo>
                  <a:lnTo>
                    <a:pt x="12212" y="16850"/>
                  </a:lnTo>
                  <a:lnTo>
                    <a:pt x="12133" y="17132"/>
                  </a:lnTo>
                  <a:lnTo>
                    <a:pt x="12042" y="17373"/>
                  </a:lnTo>
                  <a:lnTo>
                    <a:pt x="11918" y="17585"/>
                  </a:lnTo>
                  <a:lnTo>
                    <a:pt x="11782" y="17754"/>
                  </a:lnTo>
                  <a:lnTo>
                    <a:pt x="11647" y="17882"/>
                  </a:lnTo>
                  <a:lnTo>
                    <a:pt x="11523" y="18080"/>
                  </a:lnTo>
                  <a:lnTo>
                    <a:pt x="11432" y="18263"/>
                  </a:lnTo>
                  <a:lnTo>
                    <a:pt x="11353" y="18490"/>
                  </a:lnTo>
                  <a:lnTo>
                    <a:pt x="11285" y="18702"/>
                  </a:lnTo>
                  <a:lnTo>
                    <a:pt x="11240" y="18942"/>
                  </a:lnTo>
                  <a:lnTo>
                    <a:pt x="11217" y="19196"/>
                  </a:lnTo>
                  <a:lnTo>
                    <a:pt x="11217" y="19465"/>
                  </a:lnTo>
                  <a:lnTo>
                    <a:pt x="11263" y="19705"/>
                  </a:lnTo>
                  <a:lnTo>
                    <a:pt x="11330" y="19946"/>
                  </a:lnTo>
                  <a:lnTo>
                    <a:pt x="11410" y="20200"/>
                  </a:lnTo>
                  <a:lnTo>
                    <a:pt x="11545" y="20440"/>
                  </a:lnTo>
                  <a:lnTo>
                    <a:pt x="11715" y="20652"/>
                  </a:lnTo>
                  <a:lnTo>
                    <a:pt x="11918" y="20850"/>
                  </a:lnTo>
                  <a:lnTo>
                    <a:pt x="12155" y="21034"/>
                  </a:lnTo>
                  <a:lnTo>
                    <a:pt x="12438" y="21204"/>
                  </a:lnTo>
                  <a:lnTo>
                    <a:pt x="12562" y="21232"/>
                  </a:lnTo>
                  <a:lnTo>
                    <a:pt x="12889" y="21317"/>
                  </a:lnTo>
                  <a:lnTo>
                    <a:pt x="13364" y="21416"/>
                  </a:lnTo>
                  <a:lnTo>
                    <a:pt x="13997" y="21529"/>
                  </a:lnTo>
                  <a:lnTo>
                    <a:pt x="14347" y="21585"/>
                  </a:lnTo>
                  <a:lnTo>
                    <a:pt x="14686" y="21614"/>
                  </a:lnTo>
                  <a:lnTo>
                    <a:pt x="15058" y="21642"/>
                  </a:lnTo>
                  <a:lnTo>
                    <a:pt x="15443" y="21642"/>
                  </a:lnTo>
                  <a:lnTo>
                    <a:pt x="15815" y="21642"/>
                  </a:lnTo>
                  <a:lnTo>
                    <a:pt x="16211" y="21614"/>
                  </a:lnTo>
                  <a:lnTo>
                    <a:pt x="16550" y="21529"/>
                  </a:lnTo>
                  <a:lnTo>
                    <a:pt x="16923" y="21444"/>
                  </a:lnTo>
                  <a:lnTo>
                    <a:pt x="16855" y="21232"/>
                  </a:lnTo>
                  <a:lnTo>
                    <a:pt x="16810" y="20978"/>
                  </a:lnTo>
                  <a:lnTo>
                    <a:pt x="16776" y="20709"/>
                  </a:lnTo>
                  <a:lnTo>
                    <a:pt x="16753" y="20412"/>
                  </a:lnTo>
                  <a:lnTo>
                    <a:pt x="16730" y="19762"/>
                  </a:lnTo>
                  <a:lnTo>
                    <a:pt x="16730" y="19055"/>
                  </a:lnTo>
                  <a:lnTo>
                    <a:pt x="16753" y="18348"/>
                  </a:lnTo>
                  <a:lnTo>
                    <a:pt x="16787" y="17641"/>
                  </a:lnTo>
                  <a:lnTo>
                    <a:pt x="16855" y="16991"/>
                  </a:lnTo>
                  <a:lnTo>
                    <a:pt x="16923" y="16426"/>
                  </a:lnTo>
                  <a:lnTo>
                    <a:pt x="16968" y="16171"/>
                  </a:lnTo>
                  <a:lnTo>
                    <a:pt x="17035" y="15987"/>
                  </a:lnTo>
                  <a:lnTo>
                    <a:pt x="17115" y="15832"/>
                  </a:lnTo>
                  <a:lnTo>
                    <a:pt x="17228" y="15691"/>
                  </a:lnTo>
                  <a:lnTo>
                    <a:pt x="17352" y="15606"/>
                  </a:lnTo>
                  <a:lnTo>
                    <a:pt x="17487" y="15549"/>
                  </a:lnTo>
                  <a:lnTo>
                    <a:pt x="17634" y="15493"/>
                  </a:lnTo>
                  <a:lnTo>
                    <a:pt x="17792" y="15493"/>
                  </a:lnTo>
                  <a:lnTo>
                    <a:pt x="17939" y="15521"/>
                  </a:lnTo>
                  <a:lnTo>
                    <a:pt x="18097" y="15578"/>
                  </a:lnTo>
                  <a:lnTo>
                    <a:pt x="18267" y="15662"/>
                  </a:lnTo>
                  <a:lnTo>
                    <a:pt x="18414" y="15775"/>
                  </a:lnTo>
                  <a:lnTo>
                    <a:pt x="18594" y="15874"/>
                  </a:lnTo>
                  <a:lnTo>
                    <a:pt x="18741" y="16016"/>
                  </a:lnTo>
                  <a:lnTo>
                    <a:pt x="18900" y="16171"/>
                  </a:lnTo>
                  <a:lnTo>
                    <a:pt x="19024" y="16369"/>
                  </a:lnTo>
                  <a:lnTo>
                    <a:pt x="19159" y="16525"/>
                  </a:lnTo>
                  <a:lnTo>
                    <a:pt x="19329" y="16666"/>
                  </a:lnTo>
                  <a:lnTo>
                    <a:pt x="19498" y="16779"/>
                  </a:lnTo>
                  <a:lnTo>
                    <a:pt x="19702" y="16850"/>
                  </a:lnTo>
                  <a:lnTo>
                    <a:pt x="19894" y="16878"/>
                  </a:lnTo>
                  <a:lnTo>
                    <a:pt x="20086" y="16906"/>
                  </a:lnTo>
                  <a:lnTo>
                    <a:pt x="20300" y="16878"/>
                  </a:lnTo>
                  <a:lnTo>
                    <a:pt x="20504" y="16836"/>
                  </a:lnTo>
                  <a:lnTo>
                    <a:pt x="20696" y="16751"/>
                  </a:lnTo>
                  <a:lnTo>
                    <a:pt x="20888" y="16609"/>
                  </a:lnTo>
                  <a:lnTo>
                    <a:pt x="21069" y="16454"/>
                  </a:lnTo>
                  <a:lnTo>
                    <a:pt x="21215" y="16256"/>
                  </a:lnTo>
                  <a:lnTo>
                    <a:pt x="21374" y="16044"/>
                  </a:lnTo>
                  <a:lnTo>
                    <a:pt x="21475" y="15775"/>
                  </a:lnTo>
                  <a:lnTo>
                    <a:pt x="21566" y="15479"/>
                  </a:lnTo>
                  <a:lnTo>
                    <a:pt x="21633" y="15125"/>
                  </a:lnTo>
                  <a:lnTo>
                    <a:pt x="21633" y="14927"/>
                  </a:lnTo>
                  <a:lnTo>
                    <a:pt x="21633" y="14772"/>
                  </a:lnTo>
                  <a:lnTo>
                    <a:pt x="21633" y="14574"/>
                  </a:lnTo>
                  <a:lnTo>
                    <a:pt x="21611" y="14418"/>
                  </a:lnTo>
                  <a:lnTo>
                    <a:pt x="21566" y="14249"/>
                  </a:lnTo>
                  <a:lnTo>
                    <a:pt x="21520" y="14093"/>
                  </a:lnTo>
                  <a:lnTo>
                    <a:pt x="21453" y="13952"/>
                  </a:lnTo>
                  <a:lnTo>
                    <a:pt x="21385" y="13810"/>
                  </a:lnTo>
                  <a:lnTo>
                    <a:pt x="21238" y="13542"/>
                  </a:lnTo>
                  <a:lnTo>
                    <a:pt x="21069" y="13330"/>
                  </a:lnTo>
                  <a:lnTo>
                    <a:pt x="20843" y="13132"/>
                  </a:lnTo>
                  <a:lnTo>
                    <a:pt x="20628" y="13005"/>
                  </a:lnTo>
                  <a:lnTo>
                    <a:pt x="20391" y="12863"/>
                  </a:lnTo>
                  <a:lnTo>
                    <a:pt x="20153" y="12807"/>
                  </a:lnTo>
                  <a:lnTo>
                    <a:pt x="19916" y="12750"/>
                  </a:lnTo>
                  <a:lnTo>
                    <a:pt x="19679" y="12779"/>
                  </a:lnTo>
                  <a:lnTo>
                    <a:pt x="19464" y="12835"/>
                  </a:lnTo>
                  <a:lnTo>
                    <a:pt x="19261" y="12948"/>
                  </a:lnTo>
                  <a:lnTo>
                    <a:pt x="19182" y="13005"/>
                  </a:lnTo>
                  <a:lnTo>
                    <a:pt x="19092" y="13090"/>
                  </a:lnTo>
                  <a:lnTo>
                    <a:pt x="19024" y="13189"/>
                  </a:lnTo>
                  <a:lnTo>
                    <a:pt x="18945" y="13302"/>
                  </a:lnTo>
                  <a:lnTo>
                    <a:pt x="18809" y="13514"/>
                  </a:lnTo>
                  <a:lnTo>
                    <a:pt x="18662" y="13683"/>
                  </a:lnTo>
                  <a:lnTo>
                    <a:pt x="18504" y="13782"/>
                  </a:lnTo>
                  <a:lnTo>
                    <a:pt x="18335" y="13867"/>
                  </a:lnTo>
                  <a:lnTo>
                    <a:pt x="18176" y="13895"/>
                  </a:lnTo>
                  <a:lnTo>
                    <a:pt x="18007" y="13924"/>
                  </a:lnTo>
                  <a:lnTo>
                    <a:pt x="17838" y="13895"/>
                  </a:lnTo>
                  <a:lnTo>
                    <a:pt x="17679" y="13839"/>
                  </a:lnTo>
                  <a:lnTo>
                    <a:pt x="17533" y="13768"/>
                  </a:lnTo>
                  <a:lnTo>
                    <a:pt x="17374" y="13683"/>
                  </a:lnTo>
                  <a:lnTo>
                    <a:pt x="17250" y="13570"/>
                  </a:lnTo>
                  <a:lnTo>
                    <a:pt x="17137" y="13429"/>
                  </a:lnTo>
                  <a:lnTo>
                    <a:pt x="17058" y="13302"/>
                  </a:lnTo>
                  <a:lnTo>
                    <a:pt x="16968" y="13160"/>
                  </a:lnTo>
                  <a:lnTo>
                    <a:pt x="16923" y="13033"/>
                  </a:lnTo>
                  <a:lnTo>
                    <a:pt x="16923" y="12892"/>
                  </a:lnTo>
                  <a:lnTo>
                    <a:pt x="16923" y="12425"/>
                  </a:lnTo>
                  <a:lnTo>
                    <a:pt x="16923" y="11704"/>
                  </a:lnTo>
                  <a:lnTo>
                    <a:pt x="16923" y="10743"/>
                  </a:lnTo>
                  <a:lnTo>
                    <a:pt x="16923" y="9683"/>
                  </a:lnTo>
                  <a:lnTo>
                    <a:pt x="16923" y="8608"/>
                  </a:lnTo>
                  <a:lnTo>
                    <a:pt x="16923" y="7520"/>
                  </a:lnTo>
                  <a:lnTo>
                    <a:pt x="16923" y="6545"/>
                  </a:lnTo>
                  <a:lnTo>
                    <a:pt x="16923" y="5781"/>
                  </a:lnTo>
                  <a:lnTo>
                    <a:pt x="16708" y="5937"/>
                  </a:lnTo>
                  <a:lnTo>
                    <a:pt x="16448" y="6078"/>
                  </a:lnTo>
                  <a:lnTo>
                    <a:pt x="16188" y="6219"/>
                  </a:lnTo>
                  <a:lnTo>
                    <a:pt x="15883" y="6290"/>
                  </a:lnTo>
                  <a:lnTo>
                    <a:pt x="15578" y="6347"/>
                  </a:lnTo>
                  <a:lnTo>
                    <a:pt x="15251" y="6375"/>
                  </a:lnTo>
                  <a:lnTo>
                    <a:pt x="14900" y="6403"/>
                  </a:lnTo>
                  <a:lnTo>
                    <a:pt x="14584" y="6403"/>
                  </a:lnTo>
                  <a:lnTo>
                    <a:pt x="14234" y="6375"/>
                  </a:lnTo>
                  <a:lnTo>
                    <a:pt x="13884" y="6318"/>
                  </a:lnTo>
                  <a:lnTo>
                    <a:pt x="13556" y="6262"/>
                  </a:lnTo>
                  <a:lnTo>
                    <a:pt x="13240" y="6191"/>
                  </a:lnTo>
                  <a:lnTo>
                    <a:pt x="12935" y="6106"/>
                  </a:lnTo>
                  <a:lnTo>
                    <a:pt x="12652" y="5993"/>
                  </a:lnTo>
                  <a:lnTo>
                    <a:pt x="12392" y="5880"/>
                  </a:lnTo>
                  <a:lnTo>
                    <a:pt x="12155" y="5781"/>
                  </a:lnTo>
                  <a:lnTo>
                    <a:pt x="11974" y="5668"/>
                  </a:lnTo>
                  <a:lnTo>
                    <a:pt x="11828" y="5555"/>
                  </a:lnTo>
                  <a:lnTo>
                    <a:pt x="11692" y="5456"/>
                  </a:lnTo>
                  <a:lnTo>
                    <a:pt x="11590" y="5343"/>
                  </a:lnTo>
                  <a:lnTo>
                    <a:pt x="11500" y="5230"/>
                  </a:lnTo>
                  <a:lnTo>
                    <a:pt x="11432" y="5131"/>
                  </a:lnTo>
                  <a:lnTo>
                    <a:pt x="11410" y="4990"/>
                  </a:lnTo>
                  <a:lnTo>
                    <a:pt x="11387" y="4876"/>
                  </a:lnTo>
                  <a:lnTo>
                    <a:pt x="11387" y="4749"/>
                  </a:lnTo>
                  <a:lnTo>
                    <a:pt x="11410" y="4608"/>
                  </a:lnTo>
                  <a:lnTo>
                    <a:pt x="11477" y="4452"/>
                  </a:lnTo>
                  <a:lnTo>
                    <a:pt x="11545" y="4283"/>
                  </a:lnTo>
                  <a:lnTo>
                    <a:pt x="11737" y="3929"/>
                  </a:lnTo>
                  <a:lnTo>
                    <a:pt x="12020" y="3548"/>
                  </a:lnTo>
                  <a:lnTo>
                    <a:pt x="12178" y="3307"/>
                  </a:lnTo>
                  <a:lnTo>
                    <a:pt x="12279" y="3067"/>
                  </a:lnTo>
                  <a:lnTo>
                    <a:pt x="12370" y="2798"/>
                  </a:lnTo>
                  <a:lnTo>
                    <a:pt x="12438" y="2487"/>
                  </a:lnTo>
                  <a:lnTo>
                    <a:pt x="12471" y="2219"/>
                  </a:lnTo>
                  <a:lnTo>
                    <a:pt x="12471" y="1922"/>
                  </a:lnTo>
                  <a:lnTo>
                    <a:pt x="12438" y="1625"/>
                  </a:lnTo>
                  <a:lnTo>
                    <a:pt x="12370" y="1357"/>
                  </a:lnTo>
                  <a:lnTo>
                    <a:pt x="12279" y="1088"/>
                  </a:lnTo>
                  <a:lnTo>
                    <a:pt x="12133" y="834"/>
                  </a:lnTo>
                  <a:lnTo>
                    <a:pt x="12042" y="735"/>
                  </a:lnTo>
                  <a:lnTo>
                    <a:pt x="11952" y="621"/>
                  </a:lnTo>
                  <a:lnTo>
                    <a:pt x="11850" y="508"/>
                  </a:lnTo>
                  <a:lnTo>
                    <a:pt x="11737" y="424"/>
                  </a:lnTo>
                  <a:lnTo>
                    <a:pt x="11613" y="353"/>
                  </a:lnTo>
                  <a:lnTo>
                    <a:pt x="11477" y="268"/>
                  </a:lnTo>
                  <a:lnTo>
                    <a:pt x="11330" y="212"/>
                  </a:lnTo>
                  <a:lnTo>
                    <a:pt x="11172" y="155"/>
                  </a:lnTo>
                  <a:lnTo>
                    <a:pt x="11003" y="98"/>
                  </a:lnTo>
                  <a:lnTo>
                    <a:pt x="10833" y="70"/>
                  </a:lnTo>
                  <a:lnTo>
                    <a:pt x="10653" y="70"/>
                  </a:lnTo>
                  <a:lnTo>
                    <a:pt x="10438" y="70"/>
                  </a:lnTo>
                  <a:lnTo>
                    <a:pt x="10291" y="70"/>
                  </a:lnTo>
                  <a:lnTo>
                    <a:pt x="10110" y="98"/>
                  </a:lnTo>
                  <a:lnTo>
                    <a:pt x="9986" y="127"/>
                  </a:lnTo>
                  <a:lnTo>
                    <a:pt x="9828" y="183"/>
                  </a:lnTo>
                  <a:lnTo>
                    <a:pt x="9726" y="268"/>
                  </a:lnTo>
                  <a:lnTo>
                    <a:pt x="9591" y="325"/>
                  </a:lnTo>
                  <a:lnTo>
                    <a:pt x="9489" y="424"/>
                  </a:lnTo>
                  <a:lnTo>
                    <a:pt x="9399" y="508"/>
                  </a:lnTo>
                  <a:lnTo>
                    <a:pt x="9308" y="621"/>
                  </a:lnTo>
                  <a:lnTo>
                    <a:pt x="9218" y="735"/>
                  </a:lnTo>
                  <a:lnTo>
                    <a:pt x="9161" y="834"/>
                  </a:lnTo>
                  <a:lnTo>
                    <a:pt x="9094" y="975"/>
                  </a:lnTo>
                  <a:lnTo>
                    <a:pt x="9003" y="1243"/>
                  </a:lnTo>
                  <a:lnTo>
                    <a:pt x="8947" y="1540"/>
                  </a:lnTo>
                  <a:lnTo>
                    <a:pt x="8924" y="1837"/>
                  </a:lnTo>
                  <a:lnTo>
                    <a:pt x="8924" y="2162"/>
                  </a:lnTo>
                  <a:lnTo>
                    <a:pt x="8947" y="2487"/>
                  </a:lnTo>
                  <a:lnTo>
                    <a:pt x="9003" y="2798"/>
                  </a:lnTo>
                  <a:lnTo>
                    <a:pt x="9094" y="3124"/>
                  </a:lnTo>
                  <a:lnTo>
                    <a:pt x="9207" y="3420"/>
                  </a:lnTo>
                  <a:lnTo>
                    <a:pt x="9331" y="3689"/>
                  </a:lnTo>
                  <a:lnTo>
                    <a:pt x="9500" y="3929"/>
                  </a:lnTo>
                  <a:lnTo>
                    <a:pt x="9613" y="4127"/>
                  </a:lnTo>
                  <a:lnTo>
                    <a:pt x="9704" y="4311"/>
                  </a:lnTo>
                  <a:lnTo>
                    <a:pt x="9760" y="4509"/>
                  </a:lnTo>
                  <a:lnTo>
                    <a:pt x="9805" y="4693"/>
                  </a:lnTo>
                  <a:lnTo>
                    <a:pt x="9805" y="4876"/>
                  </a:lnTo>
                  <a:lnTo>
                    <a:pt x="9783" y="5074"/>
                  </a:lnTo>
                  <a:lnTo>
                    <a:pt x="9749" y="5258"/>
                  </a:lnTo>
                  <a:lnTo>
                    <a:pt x="9658" y="5428"/>
                  </a:lnTo>
                  <a:lnTo>
                    <a:pt x="9568" y="5555"/>
                  </a:lnTo>
                  <a:lnTo>
                    <a:pt x="9444" y="5668"/>
                  </a:lnTo>
                  <a:lnTo>
                    <a:pt x="9263" y="5753"/>
                  </a:lnTo>
                  <a:lnTo>
                    <a:pt x="9094" y="5809"/>
                  </a:lnTo>
                  <a:lnTo>
                    <a:pt x="8879" y="5809"/>
                  </a:lnTo>
                  <a:lnTo>
                    <a:pt x="8619" y="5781"/>
                  </a:lnTo>
                  <a:lnTo>
                    <a:pt x="8359" y="5696"/>
                  </a:lnTo>
                  <a:lnTo>
                    <a:pt x="8054" y="5555"/>
                  </a:lnTo>
                  <a:lnTo>
                    <a:pt x="7874" y="5484"/>
                  </a:lnTo>
                  <a:lnTo>
                    <a:pt x="7682" y="5428"/>
                  </a:lnTo>
                  <a:lnTo>
                    <a:pt x="7467" y="5371"/>
                  </a:lnTo>
                  <a:lnTo>
                    <a:pt x="7275" y="5343"/>
                  </a:lnTo>
                  <a:lnTo>
                    <a:pt x="6789" y="5343"/>
                  </a:lnTo>
                  <a:lnTo>
                    <a:pt x="6315" y="5371"/>
                  </a:lnTo>
                  <a:lnTo>
                    <a:pt x="5817" y="5428"/>
                  </a:lnTo>
                  <a:lnTo>
                    <a:pt x="5298" y="5541"/>
                  </a:lnTo>
                  <a:lnTo>
                    <a:pt x="4778" y="5640"/>
                  </a:lnTo>
                  <a:lnTo>
                    <a:pt x="4281" y="5781"/>
                  </a:lnTo>
                  <a:lnTo>
                    <a:pt x="4236" y="5937"/>
                  </a:lnTo>
                  <a:lnTo>
                    <a:pt x="4236" y="6234"/>
                  </a:lnTo>
                  <a:lnTo>
                    <a:pt x="4236" y="6587"/>
                  </a:lnTo>
                  <a:lnTo>
                    <a:pt x="4258" y="6997"/>
                  </a:lnTo>
                  <a:lnTo>
                    <a:pt x="4349" y="7972"/>
                  </a:lnTo>
                  <a:lnTo>
                    <a:pt x="4428" y="9061"/>
                  </a:lnTo>
                  <a:lnTo>
                    <a:pt x="4473" y="9612"/>
                  </a:lnTo>
                  <a:lnTo>
                    <a:pt x="4496" y="10149"/>
                  </a:lnTo>
                  <a:lnTo>
                    <a:pt x="4518" y="10672"/>
                  </a:lnTo>
                  <a:lnTo>
                    <a:pt x="4541" y="11125"/>
                  </a:lnTo>
                  <a:lnTo>
                    <a:pt x="4518" y="11563"/>
                  </a:lnTo>
                  <a:lnTo>
                    <a:pt x="4473" y="11916"/>
                  </a:lnTo>
                  <a:lnTo>
                    <a:pt x="4428" y="12072"/>
                  </a:lnTo>
                  <a:lnTo>
                    <a:pt x="4383" y="12213"/>
                  </a:lnTo>
                  <a:lnTo>
                    <a:pt x="4349" y="12326"/>
                  </a:lnTo>
                  <a:lnTo>
                    <a:pt x="4281" y="12397"/>
                  </a:lnTo>
                  <a:close/>
                </a:path>
              </a:pathLst>
            </a:custGeom>
            <a:solidFill>
              <a:schemeClr val="bg2"/>
            </a:solidFill>
            <a:ln w="9525">
              <a:miter lim="800000"/>
              <a:headEnd/>
              <a:tailEnd/>
            </a:ln>
            <a:scene3d>
              <a:camera prst="legacyPerspectiveFront">
                <a:rot lat="0" lon="300000" rev="0"/>
              </a:camera>
              <a:lightRig rig="legacyFlat4" dir="b"/>
            </a:scene3d>
            <a:sp3d extrusionH="163500" prstMaterial="legacyMatte">
              <a:bevelT w="13500" h="13500" prst="angle"/>
              <a:bevelB w="13500" h="13500" prst="angle"/>
              <a:extrusionClr>
                <a:schemeClr val="bg2"/>
              </a:extrusionClr>
              <a:contourClr>
                <a:schemeClr val="bg2"/>
              </a:contourClr>
            </a:sp3d>
          </p:spPr>
          <p:txBody>
            <a:bodyPr>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800" b="1">
                  <a:latin typeface="Times New Roman" panose="02020603050405020304" pitchFamily="18" charset="0"/>
                </a:rPr>
                <a:t>Drills</a:t>
              </a:r>
            </a:p>
          </p:txBody>
        </p:sp>
        <p:sp>
          <p:nvSpPr>
            <p:cNvPr id="8" name="Puzzle2"/>
            <p:cNvSpPr>
              <a:spLocks noChangeAspect="1" noEditPoints="1" noChangeArrowheads="1"/>
            </p:cNvSpPr>
            <p:nvPr/>
          </p:nvSpPr>
          <p:spPr bwMode="blackWhite">
            <a:xfrm>
              <a:off x="7667625" y="5618164"/>
              <a:ext cx="1524000" cy="947737"/>
            </a:xfrm>
            <a:custGeom>
              <a:avLst/>
              <a:gdLst>
                <a:gd name="T0" fmla="*/ 6542 w 21600"/>
                <a:gd name="T1" fmla="*/ 9180 h 21600"/>
                <a:gd name="T2" fmla="*/ 15685 w 21600"/>
                <a:gd name="T3" fmla="*/ 12569 h 21600"/>
              </a:gdLst>
              <a:ahLst/>
              <a:cxnLst/>
              <a:rect l="T0" t="T1" r="T2" b="T3"/>
              <a:pathLst>
                <a:path w="21600" h="21600">
                  <a:moveTo>
                    <a:pt x="9365" y="20836"/>
                  </a:moveTo>
                  <a:lnTo>
                    <a:pt x="9534" y="20836"/>
                  </a:lnTo>
                  <a:lnTo>
                    <a:pt x="9690" y="20762"/>
                  </a:lnTo>
                  <a:lnTo>
                    <a:pt x="9814" y="20687"/>
                  </a:lnTo>
                  <a:lnTo>
                    <a:pt x="9926" y="20575"/>
                  </a:lnTo>
                  <a:lnTo>
                    <a:pt x="10015" y="20426"/>
                  </a:lnTo>
                  <a:lnTo>
                    <a:pt x="10071" y="20296"/>
                  </a:lnTo>
                  <a:lnTo>
                    <a:pt x="10116" y="20110"/>
                  </a:lnTo>
                  <a:lnTo>
                    <a:pt x="10139" y="19905"/>
                  </a:lnTo>
                  <a:lnTo>
                    <a:pt x="10139" y="19682"/>
                  </a:lnTo>
                  <a:lnTo>
                    <a:pt x="10116" y="19440"/>
                  </a:lnTo>
                  <a:lnTo>
                    <a:pt x="10071" y="19142"/>
                  </a:lnTo>
                  <a:lnTo>
                    <a:pt x="10015" y="18900"/>
                  </a:lnTo>
                  <a:lnTo>
                    <a:pt x="9903" y="18620"/>
                  </a:lnTo>
                  <a:lnTo>
                    <a:pt x="9791" y="18285"/>
                  </a:lnTo>
                  <a:lnTo>
                    <a:pt x="9646" y="17968"/>
                  </a:lnTo>
                  <a:lnTo>
                    <a:pt x="9478" y="17652"/>
                  </a:lnTo>
                  <a:lnTo>
                    <a:pt x="9388" y="17466"/>
                  </a:lnTo>
                  <a:lnTo>
                    <a:pt x="9321" y="17298"/>
                  </a:lnTo>
                  <a:lnTo>
                    <a:pt x="9265" y="17112"/>
                  </a:lnTo>
                  <a:lnTo>
                    <a:pt x="9197" y="16926"/>
                  </a:lnTo>
                  <a:lnTo>
                    <a:pt x="9130" y="16535"/>
                  </a:lnTo>
                  <a:lnTo>
                    <a:pt x="9108" y="16144"/>
                  </a:lnTo>
                  <a:lnTo>
                    <a:pt x="9108" y="15753"/>
                  </a:lnTo>
                  <a:lnTo>
                    <a:pt x="9175" y="15362"/>
                  </a:lnTo>
                  <a:lnTo>
                    <a:pt x="9242" y="14971"/>
                  </a:lnTo>
                  <a:lnTo>
                    <a:pt x="9365" y="14580"/>
                  </a:lnTo>
                  <a:lnTo>
                    <a:pt x="9500" y="14244"/>
                  </a:lnTo>
                  <a:lnTo>
                    <a:pt x="9668" y="13891"/>
                  </a:lnTo>
                  <a:lnTo>
                    <a:pt x="9858" y="13611"/>
                  </a:lnTo>
                  <a:lnTo>
                    <a:pt x="10071" y="13351"/>
                  </a:lnTo>
                  <a:lnTo>
                    <a:pt x="10295" y="13146"/>
                  </a:lnTo>
                  <a:lnTo>
                    <a:pt x="10553" y="12997"/>
                  </a:lnTo>
                  <a:lnTo>
                    <a:pt x="10811" y="12885"/>
                  </a:lnTo>
                  <a:lnTo>
                    <a:pt x="11068" y="12866"/>
                  </a:lnTo>
                  <a:lnTo>
                    <a:pt x="11348" y="12885"/>
                  </a:lnTo>
                  <a:lnTo>
                    <a:pt x="11606" y="12997"/>
                  </a:lnTo>
                  <a:lnTo>
                    <a:pt x="11841" y="13183"/>
                  </a:lnTo>
                  <a:lnTo>
                    <a:pt x="12054" y="13388"/>
                  </a:lnTo>
                  <a:lnTo>
                    <a:pt x="12245" y="13648"/>
                  </a:lnTo>
                  <a:lnTo>
                    <a:pt x="12413" y="13928"/>
                  </a:lnTo>
                  <a:lnTo>
                    <a:pt x="12547" y="14244"/>
                  </a:lnTo>
                  <a:lnTo>
                    <a:pt x="12682" y="14617"/>
                  </a:lnTo>
                  <a:lnTo>
                    <a:pt x="12760" y="15008"/>
                  </a:lnTo>
                  <a:lnTo>
                    <a:pt x="12827" y="15399"/>
                  </a:lnTo>
                  <a:lnTo>
                    <a:pt x="12850" y="15753"/>
                  </a:lnTo>
                  <a:lnTo>
                    <a:pt x="12850" y="16144"/>
                  </a:lnTo>
                  <a:lnTo>
                    <a:pt x="12805" y="16535"/>
                  </a:lnTo>
                  <a:lnTo>
                    <a:pt x="12738" y="16888"/>
                  </a:lnTo>
                  <a:lnTo>
                    <a:pt x="12659" y="17224"/>
                  </a:lnTo>
                  <a:lnTo>
                    <a:pt x="12502" y="17503"/>
                  </a:lnTo>
                  <a:lnTo>
                    <a:pt x="12222" y="18043"/>
                  </a:lnTo>
                  <a:lnTo>
                    <a:pt x="11965" y="18546"/>
                  </a:lnTo>
                  <a:lnTo>
                    <a:pt x="11864" y="18751"/>
                  </a:lnTo>
                  <a:lnTo>
                    <a:pt x="11774" y="18974"/>
                  </a:lnTo>
                  <a:lnTo>
                    <a:pt x="11707" y="19179"/>
                  </a:lnTo>
                  <a:lnTo>
                    <a:pt x="11662" y="19365"/>
                  </a:lnTo>
                  <a:lnTo>
                    <a:pt x="11629" y="19570"/>
                  </a:lnTo>
                  <a:lnTo>
                    <a:pt x="11629" y="19756"/>
                  </a:lnTo>
                  <a:lnTo>
                    <a:pt x="11629" y="19942"/>
                  </a:lnTo>
                  <a:lnTo>
                    <a:pt x="11640" y="20110"/>
                  </a:lnTo>
                  <a:lnTo>
                    <a:pt x="11707" y="20296"/>
                  </a:lnTo>
                  <a:lnTo>
                    <a:pt x="11797" y="20464"/>
                  </a:lnTo>
                  <a:lnTo>
                    <a:pt x="11886" y="20650"/>
                  </a:lnTo>
                  <a:lnTo>
                    <a:pt x="12032" y="20836"/>
                  </a:lnTo>
                  <a:lnTo>
                    <a:pt x="12200" y="21004"/>
                  </a:lnTo>
                  <a:lnTo>
                    <a:pt x="12413" y="21190"/>
                  </a:lnTo>
                  <a:lnTo>
                    <a:pt x="12659" y="21320"/>
                  </a:lnTo>
                  <a:lnTo>
                    <a:pt x="12951" y="21432"/>
                  </a:lnTo>
                  <a:lnTo>
                    <a:pt x="13275" y="21544"/>
                  </a:lnTo>
                  <a:lnTo>
                    <a:pt x="13600" y="21655"/>
                  </a:lnTo>
                  <a:lnTo>
                    <a:pt x="13970" y="21693"/>
                  </a:lnTo>
                  <a:lnTo>
                    <a:pt x="14329" y="21730"/>
                  </a:lnTo>
                  <a:lnTo>
                    <a:pt x="14698" y="21730"/>
                  </a:lnTo>
                  <a:lnTo>
                    <a:pt x="15057" y="21730"/>
                  </a:lnTo>
                  <a:lnTo>
                    <a:pt x="15426" y="21655"/>
                  </a:lnTo>
                  <a:lnTo>
                    <a:pt x="15774" y="21581"/>
                  </a:lnTo>
                  <a:lnTo>
                    <a:pt x="16110" y="21432"/>
                  </a:lnTo>
                  <a:lnTo>
                    <a:pt x="16435" y="21302"/>
                  </a:lnTo>
                  <a:lnTo>
                    <a:pt x="16715" y="21078"/>
                  </a:lnTo>
                  <a:lnTo>
                    <a:pt x="16950" y="20836"/>
                  </a:lnTo>
                  <a:lnTo>
                    <a:pt x="17017" y="20650"/>
                  </a:lnTo>
                  <a:lnTo>
                    <a:pt x="17062" y="20426"/>
                  </a:lnTo>
                  <a:lnTo>
                    <a:pt x="17107" y="20222"/>
                  </a:lnTo>
                  <a:lnTo>
                    <a:pt x="17129" y="19980"/>
                  </a:lnTo>
                  <a:lnTo>
                    <a:pt x="17141" y="19477"/>
                  </a:lnTo>
                  <a:lnTo>
                    <a:pt x="17141" y="18974"/>
                  </a:lnTo>
                  <a:lnTo>
                    <a:pt x="17129" y="18397"/>
                  </a:lnTo>
                  <a:lnTo>
                    <a:pt x="17085" y="17820"/>
                  </a:lnTo>
                  <a:lnTo>
                    <a:pt x="17040" y="17261"/>
                  </a:lnTo>
                  <a:lnTo>
                    <a:pt x="16973" y="16646"/>
                  </a:lnTo>
                  <a:lnTo>
                    <a:pt x="16827" y="15511"/>
                  </a:lnTo>
                  <a:lnTo>
                    <a:pt x="16715" y="14393"/>
                  </a:lnTo>
                  <a:lnTo>
                    <a:pt x="16692" y="13928"/>
                  </a:lnTo>
                  <a:lnTo>
                    <a:pt x="16670" y="13462"/>
                  </a:lnTo>
                  <a:lnTo>
                    <a:pt x="16692" y="13071"/>
                  </a:lnTo>
                  <a:lnTo>
                    <a:pt x="16760" y="12755"/>
                  </a:lnTo>
                  <a:lnTo>
                    <a:pt x="16827" y="12419"/>
                  </a:lnTo>
                  <a:lnTo>
                    <a:pt x="16928" y="12140"/>
                  </a:lnTo>
                  <a:lnTo>
                    <a:pt x="17062" y="11898"/>
                  </a:lnTo>
                  <a:lnTo>
                    <a:pt x="17185" y="11675"/>
                  </a:lnTo>
                  <a:lnTo>
                    <a:pt x="17342" y="11470"/>
                  </a:lnTo>
                  <a:lnTo>
                    <a:pt x="17488" y="11284"/>
                  </a:lnTo>
                  <a:lnTo>
                    <a:pt x="17667" y="11135"/>
                  </a:lnTo>
                  <a:lnTo>
                    <a:pt x="17835" y="11042"/>
                  </a:lnTo>
                  <a:lnTo>
                    <a:pt x="18003" y="10930"/>
                  </a:lnTo>
                  <a:lnTo>
                    <a:pt x="18182" y="10893"/>
                  </a:lnTo>
                  <a:lnTo>
                    <a:pt x="18351" y="10893"/>
                  </a:lnTo>
                  <a:lnTo>
                    <a:pt x="18519" y="10967"/>
                  </a:lnTo>
                  <a:lnTo>
                    <a:pt x="18675" y="11042"/>
                  </a:lnTo>
                  <a:lnTo>
                    <a:pt x="18821" y="11172"/>
                  </a:lnTo>
                  <a:lnTo>
                    <a:pt x="18978" y="11358"/>
                  </a:lnTo>
                  <a:lnTo>
                    <a:pt x="19101" y="11600"/>
                  </a:lnTo>
                  <a:lnTo>
                    <a:pt x="19236" y="11861"/>
                  </a:lnTo>
                  <a:lnTo>
                    <a:pt x="19404" y="12028"/>
                  </a:lnTo>
                  <a:lnTo>
                    <a:pt x="19572" y="12177"/>
                  </a:lnTo>
                  <a:lnTo>
                    <a:pt x="19785" y="12289"/>
                  </a:lnTo>
                  <a:lnTo>
                    <a:pt x="19986" y="12289"/>
                  </a:lnTo>
                  <a:lnTo>
                    <a:pt x="20199" y="12289"/>
                  </a:lnTo>
                  <a:lnTo>
                    <a:pt x="20412" y="12215"/>
                  </a:lnTo>
                  <a:lnTo>
                    <a:pt x="20602" y="12103"/>
                  </a:lnTo>
                  <a:lnTo>
                    <a:pt x="20804" y="11973"/>
                  </a:lnTo>
                  <a:lnTo>
                    <a:pt x="20995" y="11786"/>
                  </a:lnTo>
                  <a:lnTo>
                    <a:pt x="21163" y="11563"/>
                  </a:lnTo>
                  <a:lnTo>
                    <a:pt x="21319" y="11321"/>
                  </a:lnTo>
                  <a:lnTo>
                    <a:pt x="21420" y="11079"/>
                  </a:lnTo>
                  <a:lnTo>
                    <a:pt x="21532" y="10744"/>
                  </a:lnTo>
                  <a:lnTo>
                    <a:pt x="21577" y="10427"/>
                  </a:lnTo>
                  <a:lnTo>
                    <a:pt x="21600" y="10111"/>
                  </a:lnTo>
                  <a:lnTo>
                    <a:pt x="21577" y="9608"/>
                  </a:lnTo>
                  <a:lnTo>
                    <a:pt x="21532" y="9142"/>
                  </a:lnTo>
                  <a:lnTo>
                    <a:pt x="21420" y="8751"/>
                  </a:lnTo>
                  <a:lnTo>
                    <a:pt x="21319" y="8397"/>
                  </a:lnTo>
                  <a:lnTo>
                    <a:pt x="21163" y="8062"/>
                  </a:lnTo>
                  <a:lnTo>
                    <a:pt x="20995" y="7820"/>
                  </a:lnTo>
                  <a:lnTo>
                    <a:pt x="20804" y="7597"/>
                  </a:lnTo>
                  <a:lnTo>
                    <a:pt x="20602" y="7429"/>
                  </a:lnTo>
                  <a:lnTo>
                    <a:pt x="20412" y="7317"/>
                  </a:lnTo>
                  <a:lnTo>
                    <a:pt x="20199" y="7206"/>
                  </a:lnTo>
                  <a:lnTo>
                    <a:pt x="19986" y="7168"/>
                  </a:lnTo>
                  <a:lnTo>
                    <a:pt x="19785" y="7206"/>
                  </a:lnTo>
                  <a:lnTo>
                    <a:pt x="19572" y="7243"/>
                  </a:lnTo>
                  <a:lnTo>
                    <a:pt x="19404" y="7355"/>
                  </a:lnTo>
                  <a:lnTo>
                    <a:pt x="19236" y="7504"/>
                  </a:lnTo>
                  <a:lnTo>
                    <a:pt x="19101" y="7708"/>
                  </a:lnTo>
                  <a:lnTo>
                    <a:pt x="18978" y="7895"/>
                  </a:lnTo>
                  <a:lnTo>
                    <a:pt x="18799" y="8025"/>
                  </a:lnTo>
                  <a:lnTo>
                    <a:pt x="18631" y="8174"/>
                  </a:lnTo>
                  <a:lnTo>
                    <a:pt x="18440" y="8248"/>
                  </a:lnTo>
                  <a:lnTo>
                    <a:pt x="18239" y="8286"/>
                  </a:lnTo>
                  <a:lnTo>
                    <a:pt x="18048" y="8323"/>
                  </a:lnTo>
                  <a:lnTo>
                    <a:pt x="17858" y="8323"/>
                  </a:lnTo>
                  <a:lnTo>
                    <a:pt x="17667" y="8248"/>
                  </a:lnTo>
                  <a:lnTo>
                    <a:pt x="17465" y="8174"/>
                  </a:lnTo>
                  <a:lnTo>
                    <a:pt x="17275" y="8062"/>
                  </a:lnTo>
                  <a:lnTo>
                    <a:pt x="17107" y="7969"/>
                  </a:lnTo>
                  <a:lnTo>
                    <a:pt x="16950" y="7783"/>
                  </a:lnTo>
                  <a:lnTo>
                    <a:pt x="16827" y="7597"/>
                  </a:lnTo>
                  <a:lnTo>
                    <a:pt x="16715" y="7429"/>
                  </a:lnTo>
                  <a:lnTo>
                    <a:pt x="16648" y="7168"/>
                  </a:lnTo>
                  <a:lnTo>
                    <a:pt x="16614" y="6926"/>
                  </a:lnTo>
                  <a:lnTo>
                    <a:pt x="16592" y="6498"/>
                  </a:lnTo>
                  <a:lnTo>
                    <a:pt x="16592" y="5772"/>
                  </a:lnTo>
                  <a:lnTo>
                    <a:pt x="16625" y="4915"/>
                  </a:lnTo>
                  <a:lnTo>
                    <a:pt x="16670" y="3928"/>
                  </a:lnTo>
                  <a:lnTo>
                    <a:pt x="16737" y="2960"/>
                  </a:lnTo>
                  <a:lnTo>
                    <a:pt x="16804" y="1992"/>
                  </a:lnTo>
                  <a:lnTo>
                    <a:pt x="16883" y="1173"/>
                  </a:lnTo>
                  <a:lnTo>
                    <a:pt x="16950" y="521"/>
                  </a:lnTo>
                  <a:lnTo>
                    <a:pt x="16928" y="521"/>
                  </a:lnTo>
                  <a:lnTo>
                    <a:pt x="16905" y="521"/>
                  </a:lnTo>
                  <a:lnTo>
                    <a:pt x="16244" y="484"/>
                  </a:lnTo>
                  <a:lnTo>
                    <a:pt x="15617" y="428"/>
                  </a:lnTo>
                  <a:lnTo>
                    <a:pt x="15046" y="353"/>
                  </a:lnTo>
                  <a:lnTo>
                    <a:pt x="14508" y="279"/>
                  </a:lnTo>
                  <a:lnTo>
                    <a:pt x="14026" y="167"/>
                  </a:lnTo>
                  <a:lnTo>
                    <a:pt x="13623" y="93"/>
                  </a:lnTo>
                  <a:lnTo>
                    <a:pt x="13320" y="18"/>
                  </a:lnTo>
                  <a:lnTo>
                    <a:pt x="13107" y="18"/>
                  </a:lnTo>
                  <a:lnTo>
                    <a:pt x="12973" y="18"/>
                  </a:lnTo>
                  <a:lnTo>
                    <a:pt x="12850" y="130"/>
                  </a:lnTo>
                  <a:lnTo>
                    <a:pt x="12715" y="279"/>
                  </a:lnTo>
                  <a:lnTo>
                    <a:pt x="12614" y="446"/>
                  </a:lnTo>
                  <a:lnTo>
                    <a:pt x="12502" y="670"/>
                  </a:lnTo>
                  <a:lnTo>
                    <a:pt x="12413" y="912"/>
                  </a:lnTo>
                  <a:lnTo>
                    <a:pt x="12357" y="1210"/>
                  </a:lnTo>
                  <a:lnTo>
                    <a:pt x="12312" y="1526"/>
                  </a:lnTo>
                  <a:lnTo>
                    <a:pt x="12267" y="1843"/>
                  </a:lnTo>
                  <a:lnTo>
                    <a:pt x="12245" y="2215"/>
                  </a:lnTo>
                  <a:lnTo>
                    <a:pt x="12267" y="2532"/>
                  </a:lnTo>
                  <a:lnTo>
                    <a:pt x="12312" y="2886"/>
                  </a:lnTo>
                  <a:lnTo>
                    <a:pt x="12379" y="3240"/>
                  </a:lnTo>
                  <a:lnTo>
                    <a:pt x="12458" y="3556"/>
                  </a:lnTo>
                  <a:lnTo>
                    <a:pt x="12570" y="3891"/>
                  </a:lnTo>
                  <a:lnTo>
                    <a:pt x="12738" y="4171"/>
                  </a:lnTo>
                  <a:lnTo>
                    <a:pt x="12917" y="4487"/>
                  </a:lnTo>
                  <a:lnTo>
                    <a:pt x="13040" y="4860"/>
                  </a:lnTo>
                  <a:lnTo>
                    <a:pt x="13152" y="5251"/>
                  </a:lnTo>
                  <a:lnTo>
                    <a:pt x="13208" y="5604"/>
                  </a:lnTo>
                  <a:lnTo>
                    <a:pt x="13253" y="5995"/>
                  </a:lnTo>
                  <a:lnTo>
                    <a:pt x="13231" y="6386"/>
                  </a:lnTo>
                  <a:lnTo>
                    <a:pt x="13208" y="6740"/>
                  </a:lnTo>
                  <a:lnTo>
                    <a:pt x="13130" y="7094"/>
                  </a:lnTo>
                  <a:lnTo>
                    <a:pt x="13040" y="7429"/>
                  </a:lnTo>
                  <a:lnTo>
                    <a:pt x="12895" y="7746"/>
                  </a:lnTo>
                  <a:lnTo>
                    <a:pt x="12715" y="8025"/>
                  </a:lnTo>
                  <a:lnTo>
                    <a:pt x="12525" y="8286"/>
                  </a:lnTo>
                  <a:lnTo>
                    <a:pt x="12312" y="8491"/>
                  </a:lnTo>
                  <a:lnTo>
                    <a:pt x="12054" y="8677"/>
                  </a:lnTo>
                  <a:lnTo>
                    <a:pt x="11752" y="8788"/>
                  </a:lnTo>
                  <a:lnTo>
                    <a:pt x="11449" y="8826"/>
                  </a:lnTo>
                  <a:lnTo>
                    <a:pt x="11281" y="8826"/>
                  </a:lnTo>
                  <a:lnTo>
                    <a:pt x="11124" y="8826"/>
                  </a:lnTo>
                  <a:lnTo>
                    <a:pt x="11001" y="8788"/>
                  </a:lnTo>
                  <a:lnTo>
                    <a:pt x="10844" y="8714"/>
                  </a:lnTo>
                  <a:lnTo>
                    <a:pt x="10721" y="8640"/>
                  </a:lnTo>
                  <a:lnTo>
                    <a:pt x="10609" y="8565"/>
                  </a:lnTo>
                  <a:lnTo>
                    <a:pt x="10486" y="8453"/>
                  </a:lnTo>
                  <a:lnTo>
                    <a:pt x="10374" y="8323"/>
                  </a:lnTo>
                  <a:lnTo>
                    <a:pt x="10183" y="8062"/>
                  </a:lnTo>
                  <a:lnTo>
                    <a:pt x="10038" y="7746"/>
                  </a:lnTo>
                  <a:lnTo>
                    <a:pt x="9903" y="7392"/>
                  </a:lnTo>
                  <a:lnTo>
                    <a:pt x="9791" y="7001"/>
                  </a:lnTo>
                  <a:lnTo>
                    <a:pt x="9735" y="6610"/>
                  </a:lnTo>
                  <a:lnTo>
                    <a:pt x="9690" y="6219"/>
                  </a:lnTo>
                  <a:lnTo>
                    <a:pt x="9668" y="5772"/>
                  </a:lnTo>
                  <a:lnTo>
                    <a:pt x="9690" y="5381"/>
                  </a:lnTo>
                  <a:lnTo>
                    <a:pt x="9758" y="4990"/>
                  </a:lnTo>
                  <a:lnTo>
                    <a:pt x="9836" y="4636"/>
                  </a:lnTo>
                  <a:lnTo>
                    <a:pt x="9948" y="4320"/>
                  </a:lnTo>
                  <a:lnTo>
                    <a:pt x="10071" y="4022"/>
                  </a:lnTo>
                  <a:lnTo>
                    <a:pt x="10206" y="3817"/>
                  </a:lnTo>
                  <a:lnTo>
                    <a:pt x="10318" y="3593"/>
                  </a:lnTo>
                  <a:lnTo>
                    <a:pt x="10396" y="3351"/>
                  </a:lnTo>
                  <a:lnTo>
                    <a:pt x="10463" y="3109"/>
                  </a:lnTo>
                  <a:lnTo>
                    <a:pt x="10508" y="2848"/>
                  </a:lnTo>
                  <a:lnTo>
                    <a:pt x="10531" y="2606"/>
                  </a:lnTo>
                  <a:lnTo>
                    <a:pt x="10508" y="2346"/>
                  </a:lnTo>
                  <a:lnTo>
                    <a:pt x="10463" y="2141"/>
                  </a:lnTo>
                  <a:lnTo>
                    <a:pt x="10396" y="1880"/>
                  </a:lnTo>
                  <a:lnTo>
                    <a:pt x="10295" y="1638"/>
                  </a:lnTo>
                  <a:lnTo>
                    <a:pt x="10161" y="1415"/>
                  </a:lnTo>
                  <a:lnTo>
                    <a:pt x="9970" y="1210"/>
                  </a:lnTo>
                  <a:lnTo>
                    <a:pt x="9758" y="986"/>
                  </a:lnTo>
                  <a:lnTo>
                    <a:pt x="9500" y="819"/>
                  </a:lnTo>
                  <a:lnTo>
                    <a:pt x="9197" y="670"/>
                  </a:lnTo>
                  <a:lnTo>
                    <a:pt x="8850" y="521"/>
                  </a:lnTo>
                  <a:lnTo>
                    <a:pt x="8480" y="446"/>
                  </a:lnTo>
                  <a:lnTo>
                    <a:pt x="8010" y="428"/>
                  </a:lnTo>
                  <a:lnTo>
                    <a:pt x="7427" y="428"/>
                  </a:lnTo>
                  <a:lnTo>
                    <a:pt x="6834" y="446"/>
                  </a:lnTo>
                  <a:lnTo>
                    <a:pt x="6206" y="521"/>
                  </a:lnTo>
                  <a:lnTo>
                    <a:pt x="5624" y="633"/>
                  </a:lnTo>
                  <a:lnTo>
                    <a:pt x="5131" y="744"/>
                  </a:lnTo>
                  <a:lnTo>
                    <a:pt x="4750" y="856"/>
                  </a:lnTo>
                  <a:lnTo>
                    <a:pt x="4873" y="1564"/>
                  </a:lnTo>
                  <a:lnTo>
                    <a:pt x="5052" y="2495"/>
                  </a:lnTo>
                  <a:lnTo>
                    <a:pt x="5198" y="3556"/>
                  </a:lnTo>
                  <a:lnTo>
                    <a:pt x="5321" y="4673"/>
                  </a:lnTo>
                  <a:lnTo>
                    <a:pt x="5366" y="5213"/>
                  </a:lnTo>
                  <a:lnTo>
                    <a:pt x="5411" y="5753"/>
                  </a:lnTo>
                  <a:lnTo>
                    <a:pt x="5433" y="6275"/>
                  </a:lnTo>
                  <a:lnTo>
                    <a:pt x="5433" y="6740"/>
                  </a:lnTo>
                  <a:lnTo>
                    <a:pt x="5388" y="7168"/>
                  </a:lnTo>
                  <a:lnTo>
                    <a:pt x="5343" y="7541"/>
                  </a:lnTo>
                  <a:lnTo>
                    <a:pt x="5310" y="7708"/>
                  </a:lnTo>
                  <a:lnTo>
                    <a:pt x="5265" y="7857"/>
                  </a:lnTo>
                  <a:lnTo>
                    <a:pt x="5220" y="7969"/>
                  </a:lnTo>
                  <a:lnTo>
                    <a:pt x="5153" y="8062"/>
                  </a:lnTo>
                  <a:lnTo>
                    <a:pt x="5030" y="8248"/>
                  </a:lnTo>
                  <a:lnTo>
                    <a:pt x="4873" y="8397"/>
                  </a:lnTo>
                  <a:lnTo>
                    <a:pt x="4750" y="8528"/>
                  </a:lnTo>
                  <a:lnTo>
                    <a:pt x="4593" y="8640"/>
                  </a:lnTo>
                  <a:lnTo>
                    <a:pt x="4447" y="8714"/>
                  </a:lnTo>
                  <a:lnTo>
                    <a:pt x="4290" y="8751"/>
                  </a:lnTo>
                  <a:lnTo>
                    <a:pt x="4122" y="8788"/>
                  </a:lnTo>
                  <a:lnTo>
                    <a:pt x="3977" y="8788"/>
                  </a:lnTo>
                  <a:lnTo>
                    <a:pt x="3820" y="8751"/>
                  </a:lnTo>
                  <a:lnTo>
                    <a:pt x="3697" y="8714"/>
                  </a:lnTo>
                  <a:lnTo>
                    <a:pt x="3540" y="8677"/>
                  </a:lnTo>
                  <a:lnTo>
                    <a:pt x="3417" y="8602"/>
                  </a:lnTo>
                  <a:lnTo>
                    <a:pt x="3282" y="8491"/>
                  </a:lnTo>
                  <a:lnTo>
                    <a:pt x="3159" y="8360"/>
                  </a:lnTo>
                  <a:lnTo>
                    <a:pt x="3047" y="8248"/>
                  </a:lnTo>
                  <a:lnTo>
                    <a:pt x="2957" y="8062"/>
                  </a:lnTo>
                  <a:lnTo>
                    <a:pt x="2812" y="7857"/>
                  </a:lnTo>
                  <a:lnTo>
                    <a:pt x="2643" y="7671"/>
                  </a:lnTo>
                  <a:lnTo>
                    <a:pt x="2442" y="7541"/>
                  </a:lnTo>
                  <a:lnTo>
                    <a:pt x="2207" y="7466"/>
                  </a:lnTo>
                  <a:lnTo>
                    <a:pt x="1994" y="7429"/>
                  </a:lnTo>
                  <a:lnTo>
                    <a:pt x="1736" y="7429"/>
                  </a:lnTo>
                  <a:lnTo>
                    <a:pt x="1501" y="7466"/>
                  </a:lnTo>
                  <a:lnTo>
                    <a:pt x="1265" y="7559"/>
                  </a:lnTo>
                  <a:lnTo>
                    <a:pt x="1030" y="7708"/>
                  </a:lnTo>
                  <a:lnTo>
                    <a:pt x="817" y="7932"/>
                  </a:lnTo>
                  <a:lnTo>
                    <a:pt x="593" y="8211"/>
                  </a:lnTo>
                  <a:lnTo>
                    <a:pt x="425" y="8528"/>
                  </a:lnTo>
                  <a:lnTo>
                    <a:pt x="358" y="8714"/>
                  </a:lnTo>
                  <a:lnTo>
                    <a:pt x="280" y="8919"/>
                  </a:lnTo>
                  <a:lnTo>
                    <a:pt x="235" y="9142"/>
                  </a:lnTo>
                  <a:lnTo>
                    <a:pt x="168" y="9347"/>
                  </a:lnTo>
                  <a:lnTo>
                    <a:pt x="123" y="9608"/>
                  </a:lnTo>
                  <a:lnTo>
                    <a:pt x="100" y="9887"/>
                  </a:lnTo>
                  <a:lnTo>
                    <a:pt x="78" y="10185"/>
                  </a:lnTo>
                  <a:lnTo>
                    <a:pt x="78" y="10464"/>
                  </a:lnTo>
                  <a:lnTo>
                    <a:pt x="78" y="10706"/>
                  </a:lnTo>
                  <a:lnTo>
                    <a:pt x="100" y="10967"/>
                  </a:lnTo>
                  <a:lnTo>
                    <a:pt x="123" y="11172"/>
                  </a:lnTo>
                  <a:lnTo>
                    <a:pt x="168" y="11395"/>
                  </a:lnTo>
                  <a:lnTo>
                    <a:pt x="212" y="11600"/>
                  </a:lnTo>
                  <a:lnTo>
                    <a:pt x="280" y="11786"/>
                  </a:lnTo>
                  <a:lnTo>
                    <a:pt x="336" y="11973"/>
                  </a:lnTo>
                  <a:lnTo>
                    <a:pt x="425" y="12140"/>
                  </a:lnTo>
                  <a:lnTo>
                    <a:pt x="582" y="12419"/>
                  </a:lnTo>
                  <a:lnTo>
                    <a:pt x="773" y="12680"/>
                  </a:lnTo>
                  <a:lnTo>
                    <a:pt x="985" y="12866"/>
                  </a:lnTo>
                  <a:lnTo>
                    <a:pt x="1198" y="12997"/>
                  </a:lnTo>
                  <a:lnTo>
                    <a:pt x="1434" y="13108"/>
                  </a:lnTo>
                  <a:lnTo>
                    <a:pt x="1646" y="13183"/>
                  </a:lnTo>
                  <a:lnTo>
                    <a:pt x="1893" y="13183"/>
                  </a:lnTo>
                  <a:lnTo>
                    <a:pt x="2106" y="13146"/>
                  </a:lnTo>
                  <a:lnTo>
                    <a:pt x="2296" y="13071"/>
                  </a:lnTo>
                  <a:lnTo>
                    <a:pt x="2464" y="12960"/>
                  </a:lnTo>
                  <a:lnTo>
                    <a:pt x="2621" y="12792"/>
                  </a:lnTo>
                  <a:lnTo>
                    <a:pt x="2722" y="12606"/>
                  </a:lnTo>
                  <a:lnTo>
                    <a:pt x="2834" y="12419"/>
                  </a:lnTo>
                  <a:lnTo>
                    <a:pt x="2957" y="12289"/>
                  </a:lnTo>
                  <a:lnTo>
                    <a:pt x="3114" y="12177"/>
                  </a:lnTo>
                  <a:lnTo>
                    <a:pt x="3260" y="12103"/>
                  </a:lnTo>
                  <a:lnTo>
                    <a:pt x="3439" y="12103"/>
                  </a:lnTo>
                  <a:lnTo>
                    <a:pt x="3607" y="12103"/>
                  </a:lnTo>
                  <a:lnTo>
                    <a:pt x="3753" y="12177"/>
                  </a:lnTo>
                  <a:lnTo>
                    <a:pt x="3932" y="12252"/>
                  </a:lnTo>
                  <a:lnTo>
                    <a:pt x="4100" y="12364"/>
                  </a:lnTo>
                  <a:lnTo>
                    <a:pt x="4257" y="12494"/>
                  </a:lnTo>
                  <a:lnTo>
                    <a:pt x="4380" y="12643"/>
                  </a:lnTo>
                  <a:lnTo>
                    <a:pt x="4514" y="12829"/>
                  </a:lnTo>
                  <a:lnTo>
                    <a:pt x="4593" y="13034"/>
                  </a:lnTo>
                  <a:lnTo>
                    <a:pt x="4682" y="13257"/>
                  </a:lnTo>
                  <a:lnTo>
                    <a:pt x="4727" y="13462"/>
                  </a:lnTo>
                  <a:lnTo>
                    <a:pt x="4750" y="13686"/>
                  </a:lnTo>
                  <a:lnTo>
                    <a:pt x="4727" y="14282"/>
                  </a:lnTo>
                  <a:lnTo>
                    <a:pt x="4682" y="15045"/>
                  </a:lnTo>
                  <a:lnTo>
                    <a:pt x="4638" y="15976"/>
                  </a:lnTo>
                  <a:lnTo>
                    <a:pt x="4615" y="16926"/>
                  </a:lnTo>
                  <a:lnTo>
                    <a:pt x="4593" y="17968"/>
                  </a:lnTo>
                  <a:lnTo>
                    <a:pt x="4593" y="19011"/>
                  </a:lnTo>
                  <a:lnTo>
                    <a:pt x="4615" y="19514"/>
                  </a:lnTo>
                  <a:lnTo>
                    <a:pt x="4638" y="19980"/>
                  </a:lnTo>
                  <a:lnTo>
                    <a:pt x="4682" y="20426"/>
                  </a:lnTo>
                  <a:lnTo>
                    <a:pt x="4750" y="20836"/>
                  </a:lnTo>
                  <a:lnTo>
                    <a:pt x="4873" y="20929"/>
                  </a:lnTo>
                  <a:lnTo>
                    <a:pt x="5063" y="21004"/>
                  </a:lnTo>
                  <a:lnTo>
                    <a:pt x="5287" y="21078"/>
                  </a:lnTo>
                  <a:lnTo>
                    <a:pt x="5500" y="21115"/>
                  </a:lnTo>
                  <a:lnTo>
                    <a:pt x="6060" y="21115"/>
                  </a:lnTo>
                  <a:lnTo>
                    <a:pt x="6654" y="21078"/>
                  </a:lnTo>
                  <a:lnTo>
                    <a:pt x="7326" y="21004"/>
                  </a:lnTo>
                  <a:lnTo>
                    <a:pt x="8010" y="20929"/>
                  </a:lnTo>
                  <a:lnTo>
                    <a:pt x="8704" y="20855"/>
                  </a:lnTo>
                  <a:lnTo>
                    <a:pt x="9365" y="20836"/>
                  </a:lnTo>
                  <a:close/>
                </a:path>
              </a:pathLst>
            </a:custGeom>
            <a:solidFill>
              <a:schemeClr val="accent1"/>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accent1"/>
              </a:extrusionClr>
              <a:contourClr>
                <a:schemeClr val="accent1"/>
              </a:contourClr>
            </a:sp3d>
          </p:spPr>
          <p:txBody>
            <a:bodyPr anchor="ctr">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800" b="1" dirty="0">
                  <a:latin typeface="Times New Roman" panose="02020603050405020304" pitchFamily="18" charset="0"/>
                </a:rPr>
                <a:t>SIGN</a:t>
              </a:r>
            </a:p>
          </p:txBody>
        </p:sp>
        <p:sp>
          <p:nvSpPr>
            <p:cNvPr id="9" name="Puzzle3"/>
            <p:cNvSpPr>
              <a:spLocks noChangeAspect="1" noEditPoints="1" noChangeArrowheads="1"/>
            </p:cNvSpPr>
            <p:nvPr/>
          </p:nvSpPr>
          <p:spPr bwMode="blackWhite">
            <a:xfrm>
              <a:off x="8791576" y="5253038"/>
              <a:ext cx="1173163" cy="1327150"/>
            </a:xfrm>
            <a:custGeom>
              <a:avLst/>
              <a:gdLst>
                <a:gd name="T0" fmla="*/ 1054 w 21600"/>
                <a:gd name="T1" fmla="*/ 7565 h 21600"/>
                <a:gd name="T2" fmla="*/ 19866 w 21600"/>
                <a:gd name="T3" fmla="*/ 11296 h 21600"/>
              </a:gdLst>
              <a:ahLst/>
              <a:cxnLst/>
              <a:rect l="T0" t="T1" r="T2" b="T3"/>
              <a:pathLst>
                <a:path w="21600" h="21600">
                  <a:moveTo>
                    <a:pt x="6580" y="20830"/>
                  </a:moveTo>
                  <a:lnTo>
                    <a:pt x="7062" y="20960"/>
                  </a:lnTo>
                  <a:lnTo>
                    <a:pt x="7474" y="21026"/>
                  </a:lnTo>
                  <a:lnTo>
                    <a:pt x="7885" y="21052"/>
                  </a:lnTo>
                  <a:lnTo>
                    <a:pt x="8207" y="21052"/>
                  </a:lnTo>
                  <a:lnTo>
                    <a:pt x="8511" y="21000"/>
                  </a:lnTo>
                  <a:lnTo>
                    <a:pt x="8779" y="20934"/>
                  </a:lnTo>
                  <a:lnTo>
                    <a:pt x="8994" y="20830"/>
                  </a:lnTo>
                  <a:lnTo>
                    <a:pt x="9119" y="20700"/>
                  </a:lnTo>
                  <a:lnTo>
                    <a:pt x="9262" y="20556"/>
                  </a:lnTo>
                  <a:lnTo>
                    <a:pt x="9333" y="20400"/>
                  </a:lnTo>
                  <a:lnTo>
                    <a:pt x="9369" y="20230"/>
                  </a:lnTo>
                  <a:lnTo>
                    <a:pt x="9369" y="20034"/>
                  </a:lnTo>
                  <a:lnTo>
                    <a:pt x="9298" y="19852"/>
                  </a:lnTo>
                  <a:lnTo>
                    <a:pt x="9190" y="19682"/>
                  </a:lnTo>
                  <a:lnTo>
                    <a:pt x="9065" y="19500"/>
                  </a:lnTo>
                  <a:lnTo>
                    <a:pt x="8886" y="19330"/>
                  </a:lnTo>
                  <a:lnTo>
                    <a:pt x="8618" y="19108"/>
                  </a:lnTo>
                  <a:lnTo>
                    <a:pt x="8403" y="18847"/>
                  </a:lnTo>
                  <a:lnTo>
                    <a:pt x="8243" y="18573"/>
                  </a:lnTo>
                  <a:lnTo>
                    <a:pt x="8100" y="18300"/>
                  </a:lnTo>
                  <a:lnTo>
                    <a:pt x="7992" y="18000"/>
                  </a:lnTo>
                  <a:lnTo>
                    <a:pt x="7956" y="17700"/>
                  </a:lnTo>
                  <a:lnTo>
                    <a:pt x="7956" y="17426"/>
                  </a:lnTo>
                  <a:lnTo>
                    <a:pt x="7992" y="17126"/>
                  </a:lnTo>
                  <a:lnTo>
                    <a:pt x="8100" y="16878"/>
                  </a:lnTo>
                  <a:lnTo>
                    <a:pt x="8243" y="16630"/>
                  </a:lnTo>
                  <a:lnTo>
                    <a:pt x="8332" y="16500"/>
                  </a:lnTo>
                  <a:lnTo>
                    <a:pt x="8439" y="16369"/>
                  </a:lnTo>
                  <a:lnTo>
                    <a:pt x="8582" y="16278"/>
                  </a:lnTo>
                  <a:lnTo>
                    <a:pt x="8707" y="16173"/>
                  </a:lnTo>
                  <a:lnTo>
                    <a:pt x="8850" y="16095"/>
                  </a:lnTo>
                  <a:lnTo>
                    <a:pt x="9029" y="16017"/>
                  </a:lnTo>
                  <a:lnTo>
                    <a:pt x="9226" y="15952"/>
                  </a:lnTo>
                  <a:lnTo>
                    <a:pt x="9405" y="15873"/>
                  </a:lnTo>
                  <a:lnTo>
                    <a:pt x="9637" y="15847"/>
                  </a:lnTo>
                  <a:lnTo>
                    <a:pt x="9852" y="15795"/>
                  </a:lnTo>
                  <a:lnTo>
                    <a:pt x="10120" y="15769"/>
                  </a:lnTo>
                  <a:lnTo>
                    <a:pt x="10370" y="15769"/>
                  </a:lnTo>
                  <a:lnTo>
                    <a:pt x="10710" y="15769"/>
                  </a:lnTo>
                  <a:lnTo>
                    <a:pt x="10978" y="15769"/>
                  </a:lnTo>
                  <a:lnTo>
                    <a:pt x="11264" y="15795"/>
                  </a:lnTo>
                  <a:lnTo>
                    <a:pt x="11533" y="15847"/>
                  </a:lnTo>
                  <a:lnTo>
                    <a:pt x="11765" y="15900"/>
                  </a:lnTo>
                  <a:lnTo>
                    <a:pt x="12015" y="15952"/>
                  </a:lnTo>
                  <a:lnTo>
                    <a:pt x="12212" y="16017"/>
                  </a:lnTo>
                  <a:lnTo>
                    <a:pt x="12427" y="16095"/>
                  </a:lnTo>
                  <a:lnTo>
                    <a:pt x="12605" y="16173"/>
                  </a:lnTo>
                  <a:lnTo>
                    <a:pt x="12766" y="16278"/>
                  </a:lnTo>
                  <a:lnTo>
                    <a:pt x="12909" y="16369"/>
                  </a:lnTo>
                  <a:lnTo>
                    <a:pt x="13035" y="16473"/>
                  </a:lnTo>
                  <a:lnTo>
                    <a:pt x="13249" y="16695"/>
                  </a:lnTo>
                  <a:lnTo>
                    <a:pt x="13428" y="16943"/>
                  </a:lnTo>
                  <a:lnTo>
                    <a:pt x="13517" y="17204"/>
                  </a:lnTo>
                  <a:lnTo>
                    <a:pt x="13589" y="17478"/>
                  </a:lnTo>
                  <a:lnTo>
                    <a:pt x="13589" y="17752"/>
                  </a:lnTo>
                  <a:lnTo>
                    <a:pt x="13517" y="18026"/>
                  </a:lnTo>
                  <a:lnTo>
                    <a:pt x="13428" y="18273"/>
                  </a:lnTo>
                  <a:lnTo>
                    <a:pt x="13285" y="18521"/>
                  </a:lnTo>
                  <a:lnTo>
                    <a:pt x="13106" y="18756"/>
                  </a:lnTo>
                  <a:lnTo>
                    <a:pt x="12874" y="18978"/>
                  </a:lnTo>
                  <a:lnTo>
                    <a:pt x="12427" y="19356"/>
                  </a:lnTo>
                  <a:lnTo>
                    <a:pt x="12123" y="19682"/>
                  </a:lnTo>
                  <a:lnTo>
                    <a:pt x="12015" y="19800"/>
                  </a:lnTo>
                  <a:lnTo>
                    <a:pt x="11908" y="19956"/>
                  </a:lnTo>
                  <a:lnTo>
                    <a:pt x="11872" y="20073"/>
                  </a:lnTo>
                  <a:lnTo>
                    <a:pt x="11872" y="20204"/>
                  </a:lnTo>
                  <a:lnTo>
                    <a:pt x="11872" y="20334"/>
                  </a:lnTo>
                  <a:lnTo>
                    <a:pt x="11944" y="20426"/>
                  </a:lnTo>
                  <a:lnTo>
                    <a:pt x="12051" y="20530"/>
                  </a:lnTo>
                  <a:lnTo>
                    <a:pt x="12176" y="20634"/>
                  </a:lnTo>
                  <a:lnTo>
                    <a:pt x="12319" y="20726"/>
                  </a:lnTo>
                  <a:lnTo>
                    <a:pt x="12534" y="20830"/>
                  </a:lnTo>
                  <a:lnTo>
                    <a:pt x="12766" y="20934"/>
                  </a:lnTo>
                  <a:lnTo>
                    <a:pt x="13070" y="21026"/>
                  </a:lnTo>
                  <a:lnTo>
                    <a:pt x="13428" y="21130"/>
                  </a:lnTo>
                  <a:lnTo>
                    <a:pt x="13875" y="21234"/>
                  </a:lnTo>
                  <a:lnTo>
                    <a:pt x="14322" y="21326"/>
                  </a:lnTo>
                  <a:lnTo>
                    <a:pt x="14787" y="21404"/>
                  </a:lnTo>
                  <a:lnTo>
                    <a:pt x="15305" y="21482"/>
                  </a:lnTo>
                  <a:lnTo>
                    <a:pt x="15824" y="21534"/>
                  </a:lnTo>
                  <a:lnTo>
                    <a:pt x="16378" y="21586"/>
                  </a:lnTo>
                  <a:lnTo>
                    <a:pt x="16897" y="21613"/>
                  </a:lnTo>
                  <a:lnTo>
                    <a:pt x="17433" y="21613"/>
                  </a:lnTo>
                  <a:lnTo>
                    <a:pt x="17988" y="21613"/>
                  </a:lnTo>
                  <a:lnTo>
                    <a:pt x="18506" y="21586"/>
                  </a:lnTo>
                  <a:lnTo>
                    <a:pt x="18989" y="21508"/>
                  </a:lnTo>
                  <a:lnTo>
                    <a:pt x="19436" y="21430"/>
                  </a:lnTo>
                  <a:lnTo>
                    <a:pt x="19883" y="21326"/>
                  </a:lnTo>
                  <a:lnTo>
                    <a:pt x="20258" y="21208"/>
                  </a:lnTo>
                  <a:lnTo>
                    <a:pt x="20598" y="21026"/>
                  </a:lnTo>
                  <a:lnTo>
                    <a:pt x="20527" y="20726"/>
                  </a:lnTo>
                  <a:lnTo>
                    <a:pt x="20455" y="20426"/>
                  </a:lnTo>
                  <a:lnTo>
                    <a:pt x="20401" y="20100"/>
                  </a:lnTo>
                  <a:lnTo>
                    <a:pt x="20401" y="19747"/>
                  </a:lnTo>
                  <a:lnTo>
                    <a:pt x="20366" y="19030"/>
                  </a:lnTo>
                  <a:lnTo>
                    <a:pt x="20401" y="18300"/>
                  </a:lnTo>
                  <a:lnTo>
                    <a:pt x="20455" y="17595"/>
                  </a:lnTo>
                  <a:lnTo>
                    <a:pt x="20527" y="16969"/>
                  </a:lnTo>
                  <a:lnTo>
                    <a:pt x="20598" y="16447"/>
                  </a:lnTo>
                  <a:lnTo>
                    <a:pt x="20598" y="16017"/>
                  </a:lnTo>
                  <a:lnTo>
                    <a:pt x="20598" y="15873"/>
                  </a:lnTo>
                  <a:lnTo>
                    <a:pt x="20491" y="15717"/>
                  </a:lnTo>
                  <a:lnTo>
                    <a:pt x="20401" y="15573"/>
                  </a:lnTo>
                  <a:lnTo>
                    <a:pt x="20223" y="15417"/>
                  </a:lnTo>
                  <a:lnTo>
                    <a:pt x="20044" y="15300"/>
                  </a:lnTo>
                  <a:lnTo>
                    <a:pt x="19811" y="15195"/>
                  </a:lnTo>
                  <a:lnTo>
                    <a:pt x="19561" y="15091"/>
                  </a:lnTo>
                  <a:lnTo>
                    <a:pt x="19329" y="15026"/>
                  </a:lnTo>
                  <a:lnTo>
                    <a:pt x="19060" y="14973"/>
                  </a:lnTo>
                  <a:lnTo>
                    <a:pt x="18774" y="14921"/>
                  </a:lnTo>
                  <a:lnTo>
                    <a:pt x="18542" y="14921"/>
                  </a:lnTo>
                  <a:lnTo>
                    <a:pt x="18256" y="14921"/>
                  </a:lnTo>
                  <a:lnTo>
                    <a:pt x="18023" y="14973"/>
                  </a:lnTo>
                  <a:lnTo>
                    <a:pt x="17791" y="15052"/>
                  </a:lnTo>
                  <a:lnTo>
                    <a:pt x="17576" y="15143"/>
                  </a:lnTo>
                  <a:lnTo>
                    <a:pt x="17398" y="15273"/>
                  </a:lnTo>
                  <a:lnTo>
                    <a:pt x="17201" y="15391"/>
                  </a:lnTo>
                  <a:lnTo>
                    <a:pt x="16950" y="15521"/>
                  </a:lnTo>
                  <a:lnTo>
                    <a:pt x="16682" y="15600"/>
                  </a:lnTo>
                  <a:lnTo>
                    <a:pt x="16378" y="15652"/>
                  </a:lnTo>
                  <a:lnTo>
                    <a:pt x="16039" y="15678"/>
                  </a:lnTo>
                  <a:lnTo>
                    <a:pt x="15681" y="15652"/>
                  </a:lnTo>
                  <a:lnTo>
                    <a:pt x="15305" y="15626"/>
                  </a:lnTo>
                  <a:lnTo>
                    <a:pt x="14966" y="15547"/>
                  </a:lnTo>
                  <a:lnTo>
                    <a:pt x="14626" y="15443"/>
                  </a:lnTo>
                  <a:lnTo>
                    <a:pt x="14286" y="15300"/>
                  </a:lnTo>
                  <a:lnTo>
                    <a:pt x="13964" y="15143"/>
                  </a:lnTo>
                  <a:lnTo>
                    <a:pt x="13696" y="14947"/>
                  </a:lnTo>
                  <a:lnTo>
                    <a:pt x="13589" y="14817"/>
                  </a:lnTo>
                  <a:lnTo>
                    <a:pt x="13482" y="14700"/>
                  </a:lnTo>
                  <a:lnTo>
                    <a:pt x="13392" y="14569"/>
                  </a:lnTo>
                  <a:lnTo>
                    <a:pt x="13321" y="14426"/>
                  </a:lnTo>
                  <a:lnTo>
                    <a:pt x="13249" y="14269"/>
                  </a:lnTo>
                  <a:lnTo>
                    <a:pt x="13213" y="14126"/>
                  </a:lnTo>
                  <a:lnTo>
                    <a:pt x="13178" y="13943"/>
                  </a:lnTo>
                  <a:lnTo>
                    <a:pt x="13178" y="13773"/>
                  </a:lnTo>
                  <a:lnTo>
                    <a:pt x="13178" y="13565"/>
                  </a:lnTo>
                  <a:lnTo>
                    <a:pt x="13213" y="13369"/>
                  </a:lnTo>
                  <a:lnTo>
                    <a:pt x="13249" y="13173"/>
                  </a:lnTo>
                  <a:lnTo>
                    <a:pt x="13321" y="12991"/>
                  </a:lnTo>
                  <a:lnTo>
                    <a:pt x="13392" y="12847"/>
                  </a:lnTo>
                  <a:lnTo>
                    <a:pt x="13482" y="12691"/>
                  </a:lnTo>
                  <a:lnTo>
                    <a:pt x="13589" y="12547"/>
                  </a:lnTo>
                  <a:lnTo>
                    <a:pt x="13732" y="12417"/>
                  </a:lnTo>
                  <a:lnTo>
                    <a:pt x="14000" y="12195"/>
                  </a:lnTo>
                  <a:lnTo>
                    <a:pt x="14340" y="11986"/>
                  </a:lnTo>
                  <a:lnTo>
                    <a:pt x="14698" y="11843"/>
                  </a:lnTo>
                  <a:lnTo>
                    <a:pt x="15073" y="11739"/>
                  </a:lnTo>
                  <a:lnTo>
                    <a:pt x="15449" y="11660"/>
                  </a:lnTo>
                  <a:lnTo>
                    <a:pt x="15824" y="11621"/>
                  </a:lnTo>
                  <a:lnTo>
                    <a:pt x="16200" y="11621"/>
                  </a:lnTo>
                  <a:lnTo>
                    <a:pt x="16575" y="11660"/>
                  </a:lnTo>
                  <a:lnTo>
                    <a:pt x="16933" y="11713"/>
                  </a:lnTo>
                  <a:lnTo>
                    <a:pt x="17272" y="11817"/>
                  </a:lnTo>
                  <a:lnTo>
                    <a:pt x="17541" y="11947"/>
                  </a:lnTo>
                  <a:lnTo>
                    <a:pt x="17791" y="12091"/>
                  </a:lnTo>
                  <a:lnTo>
                    <a:pt x="17916" y="12195"/>
                  </a:lnTo>
                  <a:lnTo>
                    <a:pt x="18095" y="12286"/>
                  </a:lnTo>
                  <a:lnTo>
                    <a:pt x="18292" y="12391"/>
                  </a:lnTo>
                  <a:lnTo>
                    <a:pt x="18470" y="12443"/>
                  </a:lnTo>
                  <a:lnTo>
                    <a:pt x="18703" y="12521"/>
                  </a:lnTo>
                  <a:lnTo>
                    <a:pt x="18917" y="12547"/>
                  </a:lnTo>
                  <a:lnTo>
                    <a:pt x="19150" y="12573"/>
                  </a:lnTo>
                  <a:lnTo>
                    <a:pt x="19400" y="12586"/>
                  </a:lnTo>
                  <a:lnTo>
                    <a:pt x="19633" y="12586"/>
                  </a:lnTo>
                  <a:lnTo>
                    <a:pt x="19883" y="12573"/>
                  </a:lnTo>
                  <a:lnTo>
                    <a:pt x="20115" y="12521"/>
                  </a:lnTo>
                  <a:lnTo>
                    <a:pt x="20366" y="12469"/>
                  </a:lnTo>
                  <a:lnTo>
                    <a:pt x="20598" y="12417"/>
                  </a:lnTo>
                  <a:lnTo>
                    <a:pt x="20849" y="12313"/>
                  </a:lnTo>
                  <a:lnTo>
                    <a:pt x="21045" y="12221"/>
                  </a:lnTo>
                  <a:lnTo>
                    <a:pt x="21296" y="12091"/>
                  </a:lnTo>
                  <a:lnTo>
                    <a:pt x="21349" y="12013"/>
                  </a:lnTo>
                  <a:lnTo>
                    <a:pt x="21456" y="11947"/>
                  </a:lnTo>
                  <a:lnTo>
                    <a:pt x="21528" y="11843"/>
                  </a:lnTo>
                  <a:lnTo>
                    <a:pt x="21564" y="11713"/>
                  </a:lnTo>
                  <a:lnTo>
                    <a:pt x="21671" y="11465"/>
                  </a:lnTo>
                  <a:lnTo>
                    <a:pt x="21707" y="11165"/>
                  </a:lnTo>
                  <a:lnTo>
                    <a:pt x="21707" y="10813"/>
                  </a:lnTo>
                  <a:lnTo>
                    <a:pt x="21707" y="10460"/>
                  </a:lnTo>
                  <a:lnTo>
                    <a:pt x="21635" y="10082"/>
                  </a:lnTo>
                  <a:lnTo>
                    <a:pt x="21564" y="9717"/>
                  </a:lnTo>
                  <a:lnTo>
                    <a:pt x="21349" y="8908"/>
                  </a:lnTo>
                  <a:lnTo>
                    <a:pt x="21117" y="8191"/>
                  </a:lnTo>
                  <a:lnTo>
                    <a:pt x="20849" y="7539"/>
                  </a:lnTo>
                  <a:lnTo>
                    <a:pt x="20598" y="7030"/>
                  </a:lnTo>
                  <a:lnTo>
                    <a:pt x="20044" y="7108"/>
                  </a:lnTo>
                  <a:lnTo>
                    <a:pt x="19472" y="7160"/>
                  </a:lnTo>
                  <a:lnTo>
                    <a:pt x="18882" y="7213"/>
                  </a:lnTo>
                  <a:lnTo>
                    <a:pt x="18256" y="7213"/>
                  </a:lnTo>
                  <a:lnTo>
                    <a:pt x="17684" y="7213"/>
                  </a:lnTo>
                  <a:lnTo>
                    <a:pt x="17094" y="7186"/>
                  </a:lnTo>
                  <a:lnTo>
                    <a:pt x="16503" y="7160"/>
                  </a:lnTo>
                  <a:lnTo>
                    <a:pt x="16003" y="7108"/>
                  </a:lnTo>
                  <a:lnTo>
                    <a:pt x="15001" y="7004"/>
                  </a:lnTo>
                  <a:lnTo>
                    <a:pt x="14215" y="6913"/>
                  </a:lnTo>
                  <a:lnTo>
                    <a:pt x="13696" y="6834"/>
                  </a:lnTo>
                  <a:lnTo>
                    <a:pt x="13517" y="6808"/>
                  </a:lnTo>
                  <a:lnTo>
                    <a:pt x="13070" y="6652"/>
                  </a:lnTo>
                  <a:lnTo>
                    <a:pt x="12695" y="6482"/>
                  </a:lnTo>
                  <a:lnTo>
                    <a:pt x="12355" y="6313"/>
                  </a:lnTo>
                  <a:lnTo>
                    <a:pt x="12123" y="6104"/>
                  </a:lnTo>
                  <a:lnTo>
                    <a:pt x="11908" y="5882"/>
                  </a:lnTo>
                  <a:lnTo>
                    <a:pt x="11765" y="5660"/>
                  </a:lnTo>
                  <a:lnTo>
                    <a:pt x="11676" y="5426"/>
                  </a:lnTo>
                  <a:lnTo>
                    <a:pt x="11604" y="5204"/>
                  </a:lnTo>
                  <a:lnTo>
                    <a:pt x="11604" y="4956"/>
                  </a:lnTo>
                  <a:lnTo>
                    <a:pt x="11640" y="4734"/>
                  </a:lnTo>
                  <a:lnTo>
                    <a:pt x="11711" y="4500"/>
                  </a:lnTo>
                  <a:lnTo>
                    <a:pt x="11801" y="4304"/>
                  </a:lnTo>
                  <a:lnTo>
                    <a:pt x="11908" y="4108"/>
                  </a:lnTo>
                  <a:lnTo>
                    <a:pt x="12087" y="3926"/>
                  </a:lnTo>
                  <a:lnTo>
                    <a:pt x="12284" y="3756"/>
                  </a:lnTo>
                  <a:lnTo>
                    <a:pt x="12498" y="3626"/>
                  </a:lnTo>
                  <a:lnTo>
                    <a:pt x="12695" y="3482"/>
                  </a:lnTo>
                  <a:lnTo>
                    <a:pt x="12874" y="3273"/>
                  </a:lnTo>
                  <a:lnTo>
                    <a:pt x="13035" y="3052"/>
                  </a:lnTo>
                  <a:lnTo>
                    <a:pt x="13178" y="2778"/>
                  </a:lnTo>
                  <a:lnTo>
                    <a:pt x="13285" y="2504"/>
                  </a:lnTo>
                  <a:lnTo>
                    <a:pt x="13321" y="2204"/>
                  </a:lnTo>
                  <a:lnTo>
                    <a:pt x="13356" y="1904"/>
                  </a:lnTo>
                  <a:lnTo>
                    <a:pt x="13285" y="1604"/>
                  </a:lnTo>
                  <a:lnTo>
                    <a:pt x="13178" y="1304"/>
                  </a:lnTo>
                  <a:lnTo>
                    <a:pt x="13035" y="1017"/>
                  </a:lnTo>
                  <a:lnTo>
                    <a:pt x="12945" y="900"/>
                  </a:lnTo>
                  <a:lnTo>
                    <a:pt x="12802" y="769"/>
                  </a:lnTo>
                  <a:lnTo>
                    <a:pt x="12659" y="652"/>
                  </a:lnTo>
                  <a:lnTo>
                    <a:pt x="12498" y="547"/>
                  </a:lnTo>
                  <a:lnTo>
                    <a:pt x="12319" y="443"/>
                  </a:lnTo>
                  <a:lnTo>
                    <a:pt x="12123" y="352"/>
                  </a:lnTo>
                  <a:lnTo>
                    <a:pt x="11872" y="273"/>
                  </a:lnTo>
                  <a:lnTo>
                    <a:pt x="11640" y="221"/>
                  </a:lnTo>
                  <a:lnTo>
                    <a:pt x="11354" y="143"/>
                  </a:lnTo>
                  <a:lnTo>
                    <a:pt x="11086" y="117"/>
                  </a:lnTo>
                  <a:lnTo>
                    <a:pt x="10782" y="91"/>
                  </a:lnTo>
                  <a:lnTo>
                    <a:pt x="10424" y="91"/>
                  </a:lnTo>
                  <a:lnTo>
                    <a:pt x="10120" y="91"/>
                  </a:lnTo>
                  <a:lnTo>
                    <a:pt x="9816" y="117"/>
                  </a:lnTo>
                  <a:lnTo>
                    <a:pt x="9548" y="143"/>
                  </a:lnTo>
                  <a:lnTo>
                    <a:pt x="9298" y="195"/>
                  </a:lnTo>
                  <a:lnTo>
                    <a:pt x="9065" y="247"/>
                  </a:lnTo>
                  <a:lnTo>
                    <a:pt x="8815" y="300"/>
                  </a:lnTo>
                  <a:lnTo>
                    <a:pt x="8618" y="378"/>
                  </a:lnTo>
                  <a:lnTo>
                    <a:pt x="8403" y="469"/>
                  </a:lnTo>
                  <a:lnTo>
                    <a:pt x="8243" y="547"/>
                  </a:lnTo>
                  <a:lnTo>
                    <a:pt x="8064" y="652"/>
                  </a:lnTo>
                  <a:lnTo>
                    <a:pt x="7921" y="743"/>
                  </a:lnTo>
                  <a:lnTo>
                    <a:pt x="7796" y="873"/>
                  </a:lnTo>
                  <a:lnTo>
                    <a:pt x="7581" y="1095"/>
                  </a:lnTo>
                  <a:lnTo>
                    <a:pt x="7402" y="1369"/>
                  </a:lnTo>
                  <a:lnTo>
                    <a:pt x="7313" y="1630"/>
                  </a:lnTo>
                  <a:lnTo>
                    <a:pt x="7277" y="1930"/>
                  </a:lnTo>
                  <a:lnTo>
                    <a:pt x="7277" y="2204"/>
                  </a:lnTo>
                  <a:lnTo>
                    <a:pt x="7313" y="2478"/>
                  </a:lnTo>
                  <a:lnTo>
                    <a:pt x="7402" y="2752"/>
                  </a:lnTo>
                  <a:lnTo>
                    <a:pt x="7581" y="3000"/>
                  </a:lnTo>
                  <a:lnTo>
                    <a:pt x="7796" y="3221"/>
                  </a:lnTo>
                  <a:lnTo>
                    <a:pt x="8028" y="3456"/>
                  </a:lnTo>
                  <a:lnTo>
                    <a:pt x="8260" y="3652"/>
                  </a:lnTo>
                  <a:lnTo>
                    <a:pt x="8475" y="3873"/>
                  </a:lnTo>
                  <a:lnTo>
                    <a:pt x="8654" y="4108"/>
                  </a:lnTo>
                  <a:lnTo>
                    <a:pt x="8743" y="4330"/>
                  </a:lnTo>
                  <a:lnTo>
                    <a:pt x="8815" y="4578"/>
                  </a:lnTo>
                  <a:lnTo>
                    <a:pt x="8815" y="4826"/>
                  </a:lnTo>
                  <a:lnTo>
                    <a:pt x="8779" y="5073"/>
                  </a:lnTo>
                  <a:lnTo>
                    <a:pt x="8690" y="5308"/>
                  </a:lnTo>
                  <a:lnTo>
                    <a:pt x="8547" y="5556"/>
                  </a:lnTo>
                  <a:lnTo>
                    <a:pt x="8332" y="5778"/>
                  </a:lnTo>
                  <a:lnTo>
                    <a:pt x="8100" y="5986"/>
                  </a:lnTo>
                  <a:lnTo>
                    <a:pt x="7796" y="6208"/>
                  </a:lnTo>
                  <a:lnTo>
                    <a:pt x="7438" y="6378"/>
                  </a:lnTo>
                  <a:lnTo>
                    <a:pt x="7027" y="6534"/>
                  </a:lnTo>
                  <a:lnTo>
                    <a:pt x="6544" y="6678"/>
                  </a:lnTo>
                  <a:lnTo>
                    <a:pt x="6043" y="6808"/>
                  </a:lnTo>
                  <a:lnTo>
                    <a:pt x="5632" y="6808"/>
                  </a:lnTo>
                  <a:lnTo>
                    <a:pt x="5078" y="6808"/>
                  </a:lnTo>
                  <a:lnTo>
                    <a:pt x="4488" y="6808"/>
                  </a:lnTo>
                  <a:lnTo>
                    <a:pt x="3808" y="6808"/>
                  </a:lnTo>
                  <a:lnTo>
                    <a:pt x="3075" y="6808"/>
                  </a:lnTo>
                  <a:lnTo>
                    <a:pt x="2288" y="6808"/>
                  </a:lnTo>
                  <a:lnTo>
                    <a:pt x="1466" y="6808"/>
                  </a:lnTo>
                  <a:lnTo>
                    <a:pt x="607" y="6808"/>
                  </a:lnTo>
                  <a:lnTo>
                    <a:pt x="500" y="7239"/>
                  </a:lnTo>
                  <a:lnTo>
                    <a:pt x="375" y="7839"/>
                  </a:lnTo>
                  <a:lnTo>
                    <a:pt x="268" y="8491"/>
                  </a:lnTo>
                  <a:lnTo>
                    <a:pt x="160" y="9182"/>
                  </a:lnTo>
                  <a:lnTo>
                    <a:pt x="53" y="9860"/>
                  </a:lnTo>
                  <a:lnTo>
                    <a:pt x="17" y="10486"/>
                  </a:lnTo>
                  <a:lnTo>
                    <a:pt x="17" y="10969"/>
                  </a:lnTo>
                  <a:lnTo>
                    <a:pt x="17" y="11295"/>
                  </a:lnTo>
                  <a:lnTo>
                    <a:pt x="125" y="11465"/>
                  </a:lnTo>
                  <a:lnTo>
                    <a:pt x="232" y="11634"/>
                  </a:lnTo>
                  <a:lnTo>
                    <a:pt x="411" y="11765"/>
                  </a:lnTo>
                  <a:lnTo>
                    <a:pt x="607" y="11895"/>
                  </a:lnTo>
                  <a:lnTo>
                    <a:pt x="858" y="12013"/>
                  </a:lnTo>
                  <a:lnTo>
                    <a:pt x="1126" y="12091"/>
                  </a:lnTo>
                  <a:lnTo>
                    <a:pt x="1430" y="12169"/>
                  </a:lnTo>
                  <a:lnTo>
                    <a:pt x="1716" y="12221"/>
                  </a:lnTo>
                  <a:lnTo>
                    <a:pt x="2056" y="12247"/>
                  </a:lnTo>
                  <a:lnTo>
                    <a:pt x="2360" y="12260"/>
                  </a:lnTo>
                  <a:lnTo>
                    <a:pt x="2664" y="12247"/>
                  </a:lnTo>
                  <a:lnTo>
                    <a:pt x="2986" y="12221"/>
                  </a:lnTo>
                  <a:lnTo>
                    <a:pt x="3290" y="12169"/>
                  </a:lnTo>
                  <a:lnTo>
                    <a:pt x="3558" y="12065"/>
                  </a:lnTo>
                  <a:lnTo>
                    <a:pt x="3808" y="11960"/>
                  </a:lnTo>
                  <a:lnTo>
                    <a:pt x="4041" y="11843"/>
                  </a:lnTo>
                  <a:lnTo>
                    <a:pt x="4255" y="11686"/>
                  </a:lnTo>
                  <a:lnTo>
                    <a:pt x="4523" y="11595"/>
                  </a:lnTo>
                  <a:lnTo>
                    <a:pt x="4792" y="11517"/>
                  </a:lnTo>
                  <a:lnTo>
                    <a:pt x="5113" y="11491"/>
                  </a:lnTo>
                  <a:lnTo>
                    <a:pt x="5453" y="11465"/>
                  </a:lnTo>
                  <a:lnTo>
                    <a:pt x="5757" y="11491"/>
                  </a:lnTo>
                  <a:lnTo>
                    <a:pt x="6097" y="11543"/>
                  </a:lnTo>
                  <a:lnTo>
                    <a:pt x="6454" y="11634"/>
                  </a:lnTo>
                  <a:lnTo>
                    <a:pt x="6758" y="11765"/>
                  </a:lnTo>
                  <a:lnTo>
                    <a:pt x="7062" y="11921"/>
                  </a:lnTo>
                  <a:lnTo>
                    <a:pt x="7313" y="12091"/>
                  </a:lnTo>
                  <a:lnTo>
                    <a:pt x="7545" y="12313"/>
                  </a:lnTo>
                  <a:lnTo>
                    <a:pt x="7760" y="12573"/>
                  </a:lnTo>
                  <a:lnTo>
                    <a:pt x="7885" y="12847"/>
                  </a:lnTo>
                  <a:lnTo>
                    <a:pt x="7992" y="13173"/>
                  </a:lnTo>
                  <a:lnTo>
                    <a:pt x="8028" y="13500"/>
                  </a:lnTo>
                  <a:lnTo>
                    <a:pt x="7992" y="13747"/>
                  </a:lnTo>
                  <a:lnTo>
                    <a:pt x="7885" y="13969"/>
                  </a:lnTo>
                  <a:lnTo>
                    <a:pt x="7760" y="14191"/>
                  </a:lnTo>
                  <a:lnTo>
                    <a:pt x="7545" y="14373"/>
                  </a:lnTo>
                  <a:lnTo>
                    <a:pt x="7313" y="14543"/>
                  </a:lnTo>
                  <a:lnTo>
                    <a:pt x="7062" y="14700"/>
                  </a:lnTo>
                  <a:lnTo>
                    <a:pt x="6758" y="14817"/>
                  </a:lnTo>
                  <a:lnTo>
                    <a:pt x="6454" y="14921"/>
                  </a:lnTo>
                  <a:lnTo>
                    <a:pt x="6097" y="15000"/>
                  </a:lnTo>
                  <a:lnTo>
                    <a:pt x="5757" y="15052"/>
                  </a:lnTo>
                  <a:lnTo>
                    <a:pt x="5453" y="15052"/>
                  </a:lnTo>
                  <a:lnTo>
                    <a:pt x="5113" y="15026"/>
                  </a:lnTo>
                  <a:lnTo>
                    <a:pt x="4792" y="14973"/>
                  </a:lnTo>
                  <a:lnTo>
                    <a:pt x="4523" y="14869"/>
                  </a:lnTo>
                  <a:lnTo>
                    <a:pt x="4255" y="14752"/>
                  </a:lnTo>
                  <a:lnTo>
                    <a:pt x="4041" y="14569"/>
                  </a:lnTo>
                  <a:lnTo>
                    <a:pt x="3844" y="14400"/>
                  </a:lnTo>
                  <a:lnTo>
                    <a:pt x="3594" y="14269"/>
                  </a:lnTo>
                  <a:lnTo>
                    <a:pt x="3361" y="14165"/>
                  </a:lnTo>
                  <a:lnTo>
                    <a:pt x="3111" y="14100"/>
                  </a:lnTo>
                  <a:lnTo>
                    <a:pt x="2843" y="14073"/>
                  </a:lnTo>
                  <a:lnTo>
                    <a:pt x="2574" y="14073"/>
                  </a:lnTo>
                  <a:lnTo>
                    <a:pt x="2288" y="14100"/>
                  </a:lnTo>
                  <a:lnTo>
                    <a:pt x="2020" y="14139"/>
                  </a:lnTo>
                  <a:lnTo>
                    <a:pt x="1734" y="14243"/>
                  </a:lnTo>
                  <a:lnTo>
                    <a:pt x="1466" y="14347"/>
                  </a:lnTo>
                  <a:lnTo>
                    <a:pt x="1233" y="14465"/>
                  </a:lnTo>
                  <a:lnTo>
                    <a:pt x="983" y="14621"/>
                  </a:lnTo>
                  <a:lnTo>
                    <a:pt x="786" y="14765"/>
                  </a:lnTo>
                  <a:lnTo>
                    <a:pt x="572" y="14947"/>
                  </a:lnTo>
                  <a:lnTo>
                    <a:pt x="411" y="15143"/>
                  </a:lnTo>
                  <a:lnTo>
                    <a:pt x="303" y="15378"/>
                  </a:lnTo>
                  <a:lnTo>
                    <a:pt x="196" y="15600"/>
                  </a:lnTo>
                  <a:lnTo>
                    <a:pt x="160" y="15873"/>
                  </a:lnTo>
                  <a:lnTo>
                    <a:pt x="196" y="16200"/>
                  </a:lnTo>
                  <a:lnTo>
                    <a:pt x="232" y="16526"/>
                  </a:lnTo>
                  <a:lnTo>
                    <a:pt x="411" y="17295"/>
                  </a:lnTo>
                  <a:lnTo>
                    <a:pt x="607" y="18104"/>
                  </a:lnTo>
                  <a:lnTo>
                    <a:pt x="715" y="18508"/>
                  </a:lnTo>
                  <a:lnTo>
                    <a:pt x="822" y="18926"/>
                  </a:lnTo>
                  <a:lnTo>
                    <a:pt x="876" y="19330"/>
                  </a:lnTo>
                  <a:lnTo>
                    <a:pt x="911" y="19734"/>
                  </a:lnTo>
                  <a:lnTo>
                    <a:pt x="911" y="20073"/>
                  </a:lnTo>
                  <a:lnTo>
                    <a:pt x="876" y="20426"/>
                  </a:lnTo>
                  <a:lnTo>
                    <a:pt x="858" y="20608"/>
                  </a:lnTo>
                  <a:lnTo>
                    <a:pt x="786" y="20752"/>
                  </a:lnTo>
                  <a:lnTo>
                    <a:pt x="715" y="20908"/>
                  </a:lnTo>
                  <a:lnTo>
                    <a:pt x="607" y="21026"/>
                  </a:lnTo>
                  <a:lnTo>
                    <a:pt x="1394" y="20934"/>
                  </a:lnTo>
                  <a:lnTo>
                    <a:pt x="2217" y="20804"/>
                  </a:lnTo>
                  <a:lnTo>
                    <a:pt x="3039" y="20726"/>
                  </a:lnTo>
                  <a:lnTo>
                    <a:pt x="3844" y="20660"/>
                  </a:lnTo>
                  <a:lnTo>
                    <a:pt x="4595" y="20634"/>
                  </a:lnTo>
                  <a:lnTo>
                    <a:pt x="5310" y="20634"/>
                  </a:lnTo>
                  <a:lnTo>
                    <a:pt x="5650" y="20660"/>
                  </a:lnTo>
                  <a:lnTo>
                    <a:pt x="6007" y="20700"/>
                  </a:lnTo>
                  <a:lnTo>
                    <a:pt x="6276" y="20752"/>
                  </a:lnTo>
                  <a:lnTo>
                    <a:pt x="6580" y="20830"/>
                  </a:lnTo>
                  <a:close/>
                </a:path>
              </a:pathLst>
            </a:custGeom>
            <a:solidFill>
              <a:schemeClr val="bg1"/>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bg1"/>
              </a:extrusionClr>
              <a:contourClr>
                <a:schemeClr val="bg1"/>
              </a:contourClr>
            </a:sp3d>
          </p:spPr>
          <p:txBody>
            <a:bodyPr anchor="ctr" anchorCtr="1">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600" b="1">
                  <a:latin typeface="Times New Roman" panose="02020603050405020304" pitchFamily="18" charset="0"/>
                </a:rPr>
                <a:t>Priorities</a:t>
              </a:r>
            </a:p>
          </p:txBody>
        </p:sp>
        <p:sp>
          <p:nvSpPr>
            <p:cNvPr id="10" name="Puzzle4"/>
            <p:cNvSpPr>
              <a:spLocks noChangeAspect="1" noEditPoints="1" noChangeArrowheads="1"/>
            </p:cNvSpPr>
            <p:nvPr/>
          </p:nvSpPr>
          <p:spPr bwMode="blackWhite">
            <a:xfrm>
              <a:off x="7981951" y="4445000"/>
              <a:ext cx="904875" cy="1574800"/>
            </a:xfrm>
            <a:custGeom>
              <a:avLst/>
              <a:gdLst>
                <a:gd name="T0" fmla="*/ 1548 w 21600"/>
                <a:gd name="T1" fmla="*/ 5444 h 21600"/>
                <a:gd name="T2" fmla="*/ 20203 w 21600"/>
                <a:gd name="T3" fmla="*/ 9103 h 21600"/>
              </a:gdLst>
              <a:ahLst/>
              <a:cxnLst/>
              <a:rect l="T0" t="T1" r="T2" b="T3"/>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chemeClr val="bg1"/>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bg1"/>
              </a:extrusionClr>
              <a:contourClr>
                <a:schemeClr val="bg1"/>
              </a:contourClr>
            </a:sp3d>
          </p:spPr>
          <p:txBody>
            <a:bodyPr>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600" b="1" dirty="0">
                  <a:latin typeface="Times New Roman" panose="02020603050405020304" pitchFamily="18" charset="0"/>
                </a:rPr>
                <a:t>Maps</a:t>
              </a:r>
            </a:p>
          </p:txBody>
        </p:sp>
        <p:sp>
          <p:nvSpPr>
            <p:cNvPr id="11" name="Puzzle5"/>
            <p:cNvSpPr>
              <a:spLocks noChangeAspect="1" noEditPoints="1" noChangeArrowheads="1"/>
            </p:cNvSpPr>
            <p:nvPr/>
          </p:nvSpPr>
          <p:spPr bwMode="blackWhite">
            <a:xfrm>
              <a:off x="6810375" y="4479925"/>
              <a:ext cx="1524000" cy="1206500"/>
            </a:xfrm>
            <a:custGeom>
              <a:avLst/>
              <a:gdLst>
                <a:gd name="T0" fmla="*/ 4880 w 21600"/>
                <a:gd name="T1" fmla="*/ 6714 h 21600"/>
                <a:gd name="T2" fmla="*/ 16494 w 21600"/>
                <a:gd name="T3" fmla="*/ 13712 h 21600"/>
              </a:gdLst>
              <a:ahLst/>
              <a:cxnLst/>
              <a:rect l="T0" t="T1" r="T2" b="T3"/>
              <a:pathLst>
                <a:path w="21600" h="21600">
                  <a:moveTo>
                    <a:pt x="4281" y="12397"/>
                  </a:moveTo>
                  <a:lnTo>
                    <a:pt x="4168" y="12510"/>
                  </a:lnTo>
                  <a:lnTo>
                    <a:pt x="4044" y="12623"/>
                  </a:lnTo>
                  <a:lnTo>
                    <a:pt x="3931" y="12680"/>
                  </a:lnTo>
                  <a:lnTo>
                    <a:pt x="3807" y="12736"/>
                  </a:lnTo>
                  <a:lnTo>
                    <a:pt x="3671" y="12736"/>
                  </a:lnTo>
                  <a:lnTo>
                    <a:pt x="3558" y="12736"/>
                  </a:lnTo>
                  <a:lnTo>
                    <a:pt x="3434" y="12708"/>
                  </a:lnTo>
                  <a:lnTo>
                    <a:pt x="3321" y="12651"/>
                  </a:lnTo>
                  <a:lnTo>
                    <a:pt x="3061" y="12538"/>
                  </a:lnTo>
                  <a:lnTo>
                    <a:pt x="2824" y="12383"/>
                  </a:lnTo>
                  <a:lnTo>
                    <a:pt x="2564" y="12185"/>
                  </a:lnTo>
                  <a:lnTo>
                    <a:pt x="2327" y="12029"/>
                  </a:lnTo>
                  <a:lnTo>
                    <a:pt x="2067" y="11860"/>
                  </a:lnTo>
                  <a:lnTo>
                    <a:pt x="1807" y="11718"/>
                  </a:lnTo>
                  <a:lnTo>
                    <a:pt x="1671" y="11704"/>
                  </a:lnTo>
                  <a:lnTo>
                    <a:pt x="1547" y="11676"/>
                  </a:lnTo>
                  <a:lnTo>
                    <a:pt x="1412" y="11676"/>
                  </a:lnTo>
                  <a:lnTo>
                    <a:pt x="1287" y="11676"/>
                  </a:lnTo>
                  <a:lnTo>
                    <a:pt x="1152" y="11704"/>
                  </a:lnTo>
                  <a:lnTo>
                    <a:pt x="1005" y="11775"/>
                  </a:lnTo>
                  <a:lnTo>
                    <a:pt x="869" y="11860"/>
                  </a:lnTo>
                  <a:lnTo>
                    <a:pt x="745" y="12001"/>
                  </a:lnTo>
                  <a:lnTo>
                    <a:pt x="587" y="12128"/>
                  </a:lnTo>
                  <a:lnTo>
                    <a:pt x="463" y="12326"/>
                  </a:lnTo>
                  <a:lnTo>
                    <a:pt x="305" y="12567"/>
                  </a:lnTo>
                  <a:lnTo>
                    <a:pt x="180" y="12835"/>
                  </a:lnTo>
                  <a:lnTo>
                    <a:pt x="112" y="13005"/>
                  </a:lnTo>
                  <a:lnTo>
                    <a:pt x="67" y="13189"/>
                  </a:lnTo>
                  <a:lnTo>
                    <a:pt x="45" y="13429"/>
                  </a:lnTo>
                  <a:lnTo>
                    <a:pt x="45" y="13683"/>
                  </a:lnTo>
                  <a:lnTo>
                    <a:pt x="67" y="13924"/>
                  </a:lnTo>
                  <a:lnTo>
                    <a:pt x="135" y="14192"/>
                  </a:lnTo>
                  <a:lnTo>
                    <a:pt x="225" y="14447"/>
                  </a:lnTo>
                  <a:lnTo>
                    <a:pt x="327" y="14687"/>
                  </a:lnTo>
                  <a:lnTo>
                    <a:pt x="485" y="14899"/>
                  </a:lnTo>
                  <a:lnTo>
                    <a:pt x="655" y="15097"/>
                  </a:lnTo>
                  <a:lnTo>
                    <a:pt x="768" y="15168"/>
                  </a:lnTo>
                  <a:lnTo>
                    <a:pt x="869" y="15252"/>
                  </a:lnTo>
                  <a:lnTo>
                    <a:pt x="982" y="15309"/>
                  </a:lnTo>
                  <a:lnTo>
                    <a:pt x="1118" y="15365"/>
                  </a:lnTo>
                  <a:lnTo>
                    <a:pt x="1242" y="15394"/>
                  </a:lnTo>
                  <a:lnTo>
                    <a:pt x="1389" y="15422"/>
                  </a:lnTo>
                  <a:lnTo>
                    <a:pt x="1547" y="15422"/>
                  </a:lnTo>
                  <a:lnTo>
                    <a:pt x="1717" y="15422"/>
                  </a:lnTo>
                  <a:lnTo>
                    <a:pt x="1897" y="15394"/>
                  </a:lnTo>
                  <a:lnTo>
                    <a:pt x="2067" y="15365"/>
                  </a:lnTo>
                  <a:lnTo>
                    <a:pt x="2259" y="15281"/>
                  </a:lnTo>
                  <a:lnTo>
                    <a:pt x="2462" y="15196"/>
                  </a:lnTo>
                  <a:lnTo>
                    <a:pt x="2779" y="15069"/>
                  </a:lnTo>
                  <a:lnTo>
                    <a:pt x="3038" y="14956"/>
                  </a:lnTo>
                  <a:lnTo>
                    <a:pt x="3298" y="14871"/>
                  </a:lnTo>
                  <a:lnTo>
                    <a:pt x="3547" y="14842"/>
                  </a:lnTo>
                  <a:lnTo>
                    <a:pt x="3648" y="14871"/>
                  </a:lnTo>
                  <a:lnTo>
                    <a:pt x="3761" y="14899"/>
                  </a:lnTo>
                  <a:lnTo>
                    <a:pt x="3841" y="14956"/>
                  </a:lnTo>
                  <a:lnTo>
                    <a:pt x="3953" y="15040"/>
                  </a:lnTo>
                  <a:lnTo>
                    <a:pt x="4044" y="15139"/>
                  </a:lnTo>
                  <a:lnTo>
                    <a:pt x="4123" y="15281"/>
                  </a:lnTo>
                  <a:lnTo>
                    <a:pt x="4213" y="15450"/>
                  </a:lnTo>
                  <a:lnTo>
                    <a:pt x="4281" y="15662"/>
                  </a:lnTo>
                  <a:lnTo>
                    <a:pt x="4360" y="15903"/>
                  </a:lnTo>
                  <a:lnTo>
                    <a:pt x="4428" y="16171"/>
                  </a:lnTo>
                  <a:lnTo>
                    <a:pt x="4473" y="16482"/>
                  </a:lnTo>
                  <a:lnTo>
                    <a:pt x="4541" y="16779"/>
                  </a:lnTo>
                  <a:lnTo>
                    <a:pt x="4586" y="17132"/>
                  </a:lnTo>
                  <a:lnTo>
                    <a:pt x="4609" y="17486"/>
                  </a:lnTo>
                  <a:lnTo>
                    <a:pt x="4620" y="17868"/>
                  </a:lnTo>
                  <a:lnTo>
                    <a:pt x="4620" y="18235"/>
                  </a:lnTo>
                  <a:lnTo>
                    <a:pt x="4620" y="18617"/>
                  </a:lnTo>
                  <a:lnTo>
                    <a:pt x="4620" y="19027"/>
                  </a:lnTo>
                  <a:lnTo>
                    <a:pt x="4586" y="19408"/>
                  </a:lnTo>
                  <a:lnTo>
                    <a:pt x="4541" y="19790"/>
                  </a:lnTo>
                  <a:lnTo>
                    <a:pt x="4496" y="20172"/>
                  </a:lnTo>
                  <a:lnTo>
                    <a:pt x="4405" y="20525"/>
                  </a:lnTo>
                  <a:lnTo>
                    <a:pt x="4326" y="20879"/>
                  </a:lnTo>
                  <a:lnTo>
                    <a:pt x="4236" y="21204"/>
                  </a:lnTo>
                  <a:lnTo>
                    <a:pt x="4778" y="21204"/>
                  </a:lnTo>
                  <a:lnTo>
                    <a:pt x="5298" y="21204"/>
                  </a:lnTo>
                  <a:lnTo>
                    <a:pt x="5817" y="21204"/>
                  </a:lnTo>
                  <a:lnTo>
                    <a:pt x="6269" y="21204"/>
                  </a:lnTo>
                  <a:lnTo>
                    <a:pt x="6710" y="21204"/>
                  </a:lnTo>
                  <a:lnTo>
                    <a:pt x="7094" y="21204"/>
                  </a:lnTo>
                  <a:lnTo>
                    <a:pt x="7444" y="21204"/>
                  </a:lnTo>
                  <a:lnTo>
                    <a:pt x="7704" y="21204"/>
                  </a:lnTo>
                  <a:lnTo>
                    <a:pt x="8054" y="21062"/>
                  </a:lnTo>
                  <a:lnTo>
                    <a:pt x="8337" y="20935"/>
                  </a:lnTo>
                  <a:lnTo>
                    <a:pt x="8597" y="20737"/>
                  </a:lnTo>
                  <a:lnTo>
                    <a:pt x="8834" y="20553"/>
                  </a:lnTo>
                  <a:lnTo>
                    <a:pt x="9003" y="20327"/>
                  </a:lnTo>
                  <a:lnTo>
                    <a:pt x="9184" y="20087"/>
                  </a:lnTo>
                  <a:lnTo>
                    <a:pt x="9286" y="19847"/>
                  </a:lnTo>
                  <a:lnTo>
                    <a:pt x="9376" y="19592"/>
                  </a:lnTo>
                  <a:lnTo>
                    <a:pt x="9444" y="19324"/>
                  </a:lnTo>
                  <a:lnTo>
                    <a:pt x="9466" y="19055"/>
                  </a:lnTo>
                  <a:lnTo>
                    <a:pt x="9466" y="18786"/>
                  </a:lnTo>
                  <a:lnTo>
                    <a:pt x="9421" y="18546"/>
                  </a:lnTo>
                  <a:lnTo>
                    <a:pt x="9353" y="18263"/>
                  </a:lnTo>
                  <a:lnTo>
                    <a:pt x="9241" y="18023"/>
                  </a:lnTo>
                  <a:lnTo>
                    <a:pt x="9139" y="17783"/>
                  </a:lnTo>
                  <a:lnTo>
                    <a:pt x="8958" y="17557"/>
                  </a:lnTo>
                  <a:lnTo>
                    <a:pt x="8811" y="17316"/>
                  </a:lnTo>
                  <a:lnTo>
                    <a:pt x="8676" y="17076"/>
                  </a:lnTo>
                  <a:lnTo>
                    <a:pt x="8597" y="16807"/>
                  </a:lnTo>
                  <a:lnTo>
                    <a:pt x="8506" y="16510"/>
                  </a:lnTo>
                  <a:lnTo>
                    <a:pt x="8484" y="16200"/>
                  </a:lnTo>
                  <a:lnTo>
                    <a:pt x="8484" y="15903"/>
                  </a:lnTo>
                  <a:lnTo>
                    <a:pt x="8506" y="15606"/>
                  </a:lnTo>
                  <a:lnTo>
                    <a:pt x="8574" y="15309"/>
                  </a:lnTo>
                  <a:lnTo>
                    <a:pt x="8676" y="15040"/>
                  </a:lnTo>
                  <a:lnTo>
                    <a:pt x="8811" y="14772"/>
                  </a:lnTo>
                  <a:lnTo>
                    <a:pt x="8902" y="14659"/>
                  </a:lnTo>
                  <a:lnTo>
                    <a:pt x="9003" y="14517"/>
                  </a:lnTo>
                  <a:lnTo>
                    <a:pt x="9094" y="14418"/>
                  </a:lnTo>
                  <a:lnTo>
                    <a:pt x="9218" y="14334"/>
                  </a:lnTo>
                  <a:lnTo>
                    <a:pt x="9331" y="14249"/>
                  </a:lnTo>
                  <a:lnTo>
                    <a:pt x="9466" y="14164"/>
                  </a:lnTo>
                  <a:lnTo>
                    <a:pt x="9613" y="14093"/>
                  </a:lnTo>
                  <a:lnTo>
                    <a:pt x="9760" y="14037"/>
                  </a:lnTo>
                  <a:lnTo>
                    <a:pt x="9918" y="13980"/>
                  </a:lnTo>
                  <a:lnTo>
                    <a:pt x="10088" y="13952"/>
                  </a:lnTo>
                  <a:lnTo>
                    <a:pt x="10291" y="13924"/>
                  </a:lnTo>
                  <a:lnTo>
                    <a:pt x="10483" y="13924"/>
                  </a:lnTo>
                  <a:lnTo>
                    <a:pt x="10698" y="13924"/>
                  </a:lnTo>
                  <a:lnTo>
                    <a:pt x="10890" y="13952"/>
                  </a:lnTo>
                  <a:lnTo>
                    <a:pt x="11071" y="14008"/>
                  </a:lnTo>
                  <a:lnTo>
                    <a:pt x="11240" y="14065"/>
                  </a:lnTo>
                  <a:lnTo>
                    <a:pt x="11387" y="14136"/>
                  </a:lnTo>
                  <a:lnTo>
                    <a:pt x="11545" y="14220"/>
                  </a:lnTo>
                  <a:lnTo>
                    <a:pt x="11669" y="14305"/>
                  </a:lnTo>
                  <a:lnTo>
                    <a:pt x="11782" y="14418"/>
                  </a:lnTo>
                  <a:lnTo>
                    <a:pt x="11895" y="14517"/>
                  </a:lnTo>
                  <a:lnTo>
                    <a:pt x="11974" y="14659"/>
                  </a:lnTo>
                  <a:lnTo>
                    <a:pt x="12065" y="14800"/>
                  </a:lnTo>
                  <a:lnTo>
                    <a:pt x="12133" y="14927"/>
                  </a:lnTo>
                  <a:lnTo>
                    <a:pt x="12234" y="15252"/>
                  </a:lnTo>
                  <a:lnTo>
                    <a:pt x="12302" y="15549"/>
                  </a:lnTo>
                  <a:lnTo>
                    <a:pt x="12325" y="15874"/>
                  </a:lnTo>
                  <a:lnTo>
                    <a:pt x="12325" y="16200"/>
                  </a:lnTo>
                  <a:lnTo>
                    <a:pt x="12279" y="16525"/>
                  </a:lnTo>
                  <a:lnTo>
                    <a:pt x="12212" y="16850"/>
                  </a:lnTo>
                  <a:lnTo>
                    <a:pt x="12133" y="17132"/>
                  </a:lnTo>
                  <a:lnTo>
                    <a:pt x="12042" y="17373"/>
                  </a:lnTo>
                  <a:lnTo>
                    <a:pt x="11918" y="17585"/>
                  </a:lnTo>
                  <a:lnTo>
                    <a:pt x="11782" y="17754"/>
                  </a:lnTo>
                  <a:lnTo>
                    <a:pt x="11647" y="17882"/>
                  </a:lnTo>
                  <a:lnTo>
                    <a:pt x="11523" y="18080"/>
                  </a:lnTo>
                  <a:lnTo>
                    <a:pt x="11432" y="18263"/>
                  </a:lnTo>
                  <a:lnTo>
                    <a:pt x="11353" y="18490"/>
                  </a:lnTo>
                  <a:lnTo>
                    <a:pt x="11285" y="18702"/>
                  </a:lnTo>
                  <a:lnTo>
                    <a:pt x="11240" y="18942"/>
                  </a:lnTo>
                  <a:lnTo>
                    <a:pt x="11217" y="19196"/>
                  </a:lnTo>
                  <a:lnTo>
                    <a:pt x="11217" y="19465"/>
                  </a:lnTo>
                  <a:lnTo>
                    <a:pt x="11263" y="19705"/>
                  </a:lnTo>
                  <a:lnTo>
                    <a:pt x="11330" y="19946"/>
                  </a:lnTo>
                  <a:lnTo>
                    <a:pt x="11410" y="20200"/>
                  </a:lnTo>
                  <a:lnTo>
                    <a:pt x="11545" y="20440"/>
                  </a:lnTo>
                  <a:lnTo>
                    <a:pt x="11715" y="20652"/>
                  </a:lnTo>
                  <a:lnTo>
                    <a:pt x="11918" y="20850"/>
                  </a:lnTo>
                  <a:lnTo>
                    <a:pt x="12155" y="21034"/>
                  </a:lnTo>
                  <a:lnTo>
                    <a:pt x="12438" y="21204"/>
                  </a:lnTo>
                  <a:lnTo>
                    <a:pt x="12562" y="21232"/>
                  </a:lnTo>
                  <a:lnTo>
                    <a:pt x="12889" y="21317"/>
                  </a:lnTo>
                  <a:lnTo>
                    <a:pt x="13364" y="21416"/>
                  </a:lnTo>
                  <a:lnTo>
                    <a:pt x="13997" y="21529"/>
                  </a:lnTo>
                  <a:lnTo>
                    <a:pt x="14347" y="21585"/>
                  </a:lnTo>
                  <a:lnTo>
                    <a:pt x="14686" y="21614"/>
                  </a:lnTo>
                  <a:lnTo>
                    <a:pt x="15058" y="21642"/>
                  </a:lnTo>
                  <a:lnTo>
                    <a:pt x="15443" y="21642"/>
                  </a:lnTo>
                  <a:lnTo>
                    <a:pt x="15815" y="21642"/>
                  </a:lnTo>
                  <a:lnTo>
                    <a:pt x="16211" y="21614"/>
                  </a:lnTo>
                  <a:lnTo>
                    <a:pt x="16550" y="21529"/>
                  </a:lnTo>
                  <a:lnTo>
                    <a:pt x="16923" y="21444"/>
                  </a:lnTo>
                  <a:lnTo>
                    <a:pt x="16855" y="21232"/>
                  </a:lnTo>
                  <a:lnTo>
                    <a:pt x="16810" y="20978"/>
                  </a:lnTo>
                  <a:lnTo>
                    <a:pt x="16776" y="20709"/>
                  </a:lnTo>
                  <a:lnTo>
                    <a:pt x="16753" y="20412"/>
                  </a:lnTo>
                  <a:lnTo>
                    <a:pt x="16730" y="19762"/>
                  </a:lnTo>
                  <a:lnTo>
                    <a:pt x="16730" y="19055"/>
                  </a:lnTo>
                  <a:lnTo>
                    <a:pt x="16753" y="18348"/>
                  </a:lnTo>
                  <a:lnTo>
                    <a:pt x="16787" y="17641"/>
                  </a:lnTo>
                  <a:lnTo>
                    <a:pt x="16855" y="16991"/>
                  </a:lnTo>
                  <a:lnTo>
                    <a:pt x="16923" y="16426"/>
                  </a:lnTo>
                  <a:lnTo>
                    <a:pt x="16968" y="16171"/>
                  </a:lnTo>
                  <a:lnTo>
                    <a:pt x="17035" y="15987"/>
                  </a:lnTo>
                  <a:lnTo>
                    <a:pt x="17115" y="15832"/>
                  </a:lnTo>
                  <a:lnTo>
                    <a:pt x="17228" y="15691"/>
                  </a:lnTo>
                  <a:lnTo>
                    <a:pt x="17352" y="15606"/>
                  </a:lnTo>
                  <a:lnTo>
                    <a:pt x="17487" y="15549"/>
                  </a:lnTo>
                  <a:lnTo>
                    <a:pt x="17634" y="15493"/>
                  </a:lnTo>
                  <a:lnTo>
                    <a:pt x="17792" y="15493"/>
                  </a:lnTo>
                  <a:lnTo>
                    <a:pt x="17939" y="15521"/>
                  </a:lnTo>
                  <a:lnTo>
                    <a:pt x="18097" y="15578"/>
                  </a:lnTo>
                  <a:lnTo>
                    <a:pt x="18267" y="15662"/>
                  </a:lnTo>
                  <a:lnTo>
                    <a:pt x="18414" y="15775"/>
                  </a:lnTo>
                  <a:lnTo>
                    <a:pt x="18594" y="15874"/>
                  </a:lnTo>
                  <a:lnTo>
                    <a:pt x="18741" y="16016"/>
                  </a:lnTo>
                  <a:lnTo>
                    <a:pt x="18900" y="16171"/>
                  </a:lnTo>
                  <a:lnTo>
                    <a:pt x="19024" y="16369"/>
                  </a:lnTo>
                  <a:lnTo>
                    <a:pt x="19159" y="16525"/>
                  </a:lnTo>
                  <a:lnTo>
                    <a:pt x="19329" y="16666"/>
                  </a:lnTo>
                  <a:lnTo>
                    <a:pt x="19498" y="16779"/>
                  </a:lnTo>
                  <a:lnTo>
                    <a:pt x="19702" y="16850"/>
                  </a:lnTo>
                  <a:lnTo>
                    <a:pt x="19894" y="16878"/>
                  </a:lnTo>
                  <a:lnTo>
                    <a:pt x="20086" y="16906"/>
                  </a:lnTo>
                  <a:lnTo>
                    <a:pt x="20300" y="16878"/>
                  </a:lnTo>
                  <a:lnTo>
                    <a:pt x="20504" y="16836"/>
                  </a:lnTo>
                  <a:lnTo>
                    <a:pt x="20696" y="16751"/>
                  </a:lnTo>
                  <a:lnTo>
                    <a:pt x="20888" y="16609"/>
                  </a:lnTo>
                  <a:lnTo>
                    <a:pt x="21069" y="16454"/>
                  </a:lnTo>
                  <a:lnTo>
                    <a:pt x="21215" y="16256"/>
                  </a:lnTo>
                  <a:lnTo>
                    <a:pt x="21374" y="16044"/>
                  </a:lnTo>
                  <a:lnTo>
                    <a:pt x="21475" y="15775"/>
                  </a:lnTo>
                  <a:lnTo>
                    <a:pt x="21566" y="15479"/>
                  </a:lnTo>
                  <a:lnTo>
                    <a:pt x="21633" y="15125"/>
                  </a:lnTo>
                  <a:lnTo>
                    <a:pt x="21633" y="14927"/>
                  </a:lnTo>
                  <a:lnTo>
                    <a:pt x="21633" y="14772"/>
                  </a:lnTo>
                  <a:lnTo>
                    <a:pt x="21633" y="14574"/>
                  </a:lnTo>
                  <a:lnTo>
                    <a:pt x="21611" y="14418"/>
                  </a:lnTo>
                  <a:lnTo>
                    <a:pt x="21566" y="14249"/>
                  </a:lnTo>
                  <a:lnTo>
                    <a:pt x="21520" y="14093"/>
                  </a:lnTo>
                  <a:lnTo>
                    <a:pt x="21453" y="13952"/>
                  </a:lnTo>
                  <a:lnTo>
                    <a:pt x="21385" y="13810"/>
                  </a:lnTo>
                  <a:lnTo>
                    <a:pt x="21238" y="13542"/>
                  </a:lnTo>
                  <a:lnTo>
                    <a:pt x="21069" y="13330"/>
                  </a:lnTo>
                  <a:lnTo>
                    <a:pt x="20843" y="13132"/>
                  </a:lnTo>
                  <a:lnTo>
                    <a:pt x="20628" y="13005"/>
                  </a:lnTo>
                  <a:lnTo>
                    <a:pt x="20391" y="12863"/>
                  </a:lnTo>
                  <a:lnTo>
                    <a:pt x="20153" y="12807"/>
                  </a:lnTo>
                  <a:lnTo>
                    <a:pt x="19916" y="12750"/>
                  </a:lnTo>
                  <a:lnTo>
                    <a:pt x="19679" y="12779"/>
                  </a:lnTo>
                  <a:lnTo>
                    <a:pt x="19464" y="12835"/>
                  </a:lnTo>
                  <a:lnTo>
                    <a:pt x="19261" y="12948"/>
                  </a:lnTo>
                  <a:lnTo>
                    <a:pt x="19182" y="13005"/>
                  </a:lnTo>
                  <a:lnTo>
                    <a:pt x="19092" y="13090"/>
                  </a:lnTo>
                  <a:lnTo>
                    <a:pt x="19024" y="13189"/>
                  </a:lnTo>
                  <a:lnTo>
                    <a:pt x="18945" y="13302"/>
                  </a:lnTo>
                  <a:lnTo>
                    <a:pt x="18809" y="13514"/>
                  </a:lnTo>
                  <a:lnTo>
                    <a:pt x="18662" y="13683"/>
                  </a:lnTo>
                  <a:lnTo>
                    <a:pt x="18504" y="13782"/>
                  </a:lnTo>
                  <a:lnTo>
                    <a:pt x="18335" y="13867"/>
                  </a:lnTo>
                  <a:lnTo>
                    <a:pt x="18176" y="13895"/>
                  </a:lnTo>
                  <a:lnTo>
                    <a:pt x="18007" y="13924"/>
                  </a:lnTo>
                  <a:lnTo>
                    <a:pt x="17838" y="13895"/>
                  </a:lnTo>
                  <a:lnTo>
                    <a:pt x="17679" y="13839"/>
                  </a:lnTo>
                  <a:lnTo>
                    <a:pt x="17533" y="13768"/>
                  </a:lnTo>
                  <a:lnTo>
                    <a:pt x="17374" y="13683"/>
                  </a:lnTo>
                  <a:lnTo>
                    <a:pt x="17250" y="13570"/>
                  </a:lnTo>
                  <a:lnTo>
                    <a:pt x="17137" y="13429"/>
                  </a:lnTo>
                  <a:lnTo>
                    <a:pt x="17058" y="13302"/>
                  </a:lnTo>
                  <a:lnTo>
                    <a:pt x="16968" y="13160"/>
                  </a:lnTo>
                  <a:lnTo>
                    <a:pt x="16923" y="13033"/>
                  </a:lnTo>
                  <a:lnTo>
                    <a:pt x="16923" y="12892"/>
                  </a:lnTo>
                  <a:lnTo>
                    <a:pt x="16923" y="12425"/>
                  </a:lnTo>
                  <a:lnTo>
                    <a:pt x="16923" y="11704"/>
                  </a:lnTo>
                  <a:lnTo>
                    <a:pt x="16923" y="10743"/>
                  </a:lnTo>
                  <a:lnTo>
                    <a:pt x="16923" y="9683"/>
                  </a:lnTo>
                  <a:lnTo>
                    <a:pt x="16923" y="8608"/>
                  </a:lnTo>
                  <a:lnTo>
                    <a:pt x="16923" y="7520"/>
                  </a:lnTo>
                  <a:lnTo>
                    <a:pt x="16923" y="6545"/>
                  </a:lnTo>
                  <a:lnTo>
                    <a:pt x="16923" y="5781"/>
                  </a:lnTo>
                  <a:lnTo>
                    <a:pt x="16708" y="5937"/>
                  </a:lnTo>
                  <a:lnTo>
                    <a:pt x="16448" y="6078"/>
                  </a:lnTo>
                  <a:lnTo>
                    <a:pt x="16188" y="6219"/>
                  </a:lnTo>
                  <a:lnTo>
                    <a:pt x="15883" y="6290"/>
                  </a:lnTo>
                  <a:lnTo>
                    <a:pt x="15578" y="6347"/>
                  </a:lnTo>
                  <a:lnTo>
                    <a:pt x="15251" y="6375"/>
                  </a:lnTo>
                  <a:lnTo>
                    <a:pt x="14900" y="6403"/>
                  </a:lnTo>
                  <a:lnTo>
                    <a:pt x="14584" y="6403"/>
                  </a:lnTo>
                  <a:lnTo>
                    <a:pt x="14234" y="6375"/>
                  </a:lnTo>
                  <a:lnTo>
                    <a:pt x="13884" y="6318"/>
                  </a:lnTo>
                  <a:lnTo>
                    <a:pt x="13556" y="6262"/>
                  </a:lnTo>
                  <a:lnTo>
                    <a:pt x="13240" y="6191"/>
                  </a:lnTo>
                  <a:lnTo>
                    <a:pt x="12935" y="6106"/>
                  </a:lnTo>
                  <a:lnTo>
                    <a:pt x="12652" y="5993"/>
                  </a:lnTo>
                  <a:lnTo>
                    <a:pt x="12392" y="5880"/>
                  </a:lnTo>
                  <a:lnTo>
                    <a:pt x="12155" y="5781"/>
                  </a:lnTo>
                  <a:lnTo>
                    <a:pt x="11974" y="5668"/>
                  </a:lnTo>
                  <a:lnTo>
                    <a:pt x="11828" y="5555"/>
                  </a:lnTo>
                  <a:lnTo>
                    <a:pt x="11692" y="5456"/>
                  </a:lnTo>
                  <a:lnTo>
                    <a:pt x="11590" y="5343"/>
                  </a:lnTo>
                  <a:lnTo>
                    <a:pt x="11500" y="5230"/>
                  </a:lnTo>
                  <a:lnTo>
                    <a:pt x="11432" y="5131"/>
                  </a:lnTo>
                  <a:lnTo>
                    <a:pt x="11410" y="4990"/>
                  </a:lnTo>
                  <a:lnTo>
                    <a:pt x="11387" y="4876"/>
                  </a:lnTo>
                  <a:lnTo>
                    <a:pt x="11387" y="4749"/>
                  </a:lnTo>
                  <a:lnTo>
                    <a:pt x="11410" y="4608"/>
                  </a:lnTo>
                  <a:lnTo>
                    <a:pt x="11477" y="4452"/>
                  </a:lnTo>
                  <a:lnTo>
                    <a:pt x="11545" y="4283"/>
                  </a:lnTo>
                  <a:lnTo>
                    <a:pt x="11737" y="3929"/>
                  </a:lnTo>
                  <a:lnTo>
                    <a:pt x="12020" y="3548"/>
                  </a:lnTo>
                  <a:lnTo>
                    <a:pt x="12178" y="3307"/>
                  </a:lnTo>
                  <a:lnTo>
                    <a:pt x="12279" y="3067"/>
                  </a:lnTo>
                  <a:lnTo>
                    <a:pt x="12370" y="2798"/>
                  </a:lnTo>
                  <a:lnTo>
                    <a:pt x="12438" y="2487"/>
                  </a:lnTo>
                  <a:lnTo>
                    <a:pt x="12471" y="2219"/>
                  </a:lnTo>
                  <a:lnTo>
                    <a:pt x="12471" y="1922"/>
                  </a:lnTo>
                  <a:lnTo>
                    <a:pt x="12438" y="1625"/>
                  </a:lnTo>
                  <a:lnTo>
                    <a:pt x="12370" y="1357"/>
                  </a:lnTo>
                  <a:lnTo>
                    <a:pt x="12279" y="1088"/>
                  </a:lnTo>
                  <a:lnTo>
                    <a:pt x="12133" y="834"/>
                  </a:lnTo>
                  <a:lnTo>
                    <a:pt x="12042" y="735"/>
                  </a:lnTo>
                  <a:lnTo>
                    <a:pt x="11952" y="621"/>
                  </a:lnTo>
                  <a:lnTo>
                    <a:pt x="11850" y="508"/>
                  </a:lnTo>
                  <a:lnTo>
                    <a:pt x="11737" y="424"/>
                  </a:lnTo>
                  <a:lnTo>
                    <a:pt x="11613" y="353"/>
                  </a:lnTo>
                  <a:lnTo>
                    <a:pt x="11477" y="268"/>
                  </a:lnTo>
                  <a:lnTo>
                    <a:pt x="11330" y="212"/>
                  </a:lnTo>
                  <a:lnTo>
                    <a:pt x="11172" y="155"/>
                  </a:lnTo>
                  <a:lnTo>
                    <a:pt x="11003" y="98"/>
                  </a:lnTo>
                  <a:lnTo>
                    <a:pt x="10833" y="70"/>
                  </a:lnTo>
                  <a:lnTo>
                    <a:pt x="10653" y="70"/>
                  </a:lnTo>
                  <a:lnTo>
                    <a:pt x="10438" y="70"/>
                  </a:lnTo>
                  <a:lnTo>
                    <a:pt x="10291" y="70"/>
                  </a:lnTo>
                  <a:lnTo>
                    <a:pt x="10110" y="98"/>
                  </a:lnTo>
                  <a:lnTo>
                    <a:pt x="9986" y="127"/>
                  </a:lnTo>
                  <a:lnTo>
                    <a:pt x="9828" y="183"/>
                  </a:lnTo>
                  <a:lnTo>
                    <a:pt x="9726" y="268"/>
                  </a:lnTo>
                  <a:lnTo>
                    <a:pt x="9591" y="325"/>
                  </a:lnTo>
                  <a:lnTo>
                    <a:pt x="9489" y="424"/>
                  </a:lnTo>
                  <a:lnTo>
                    <a:pt x="9399" y="508"/>
                  </a:lnTo>
                  <a:lnTo>
                    <a:pt x="9308" y="621"/>
                  </a:lnTo>
                  <a:lnTo>
                    <a:pt x="9218" y="735"/>
                  </a:lnTo>
                  <a:lnTo>
                    <a:pt x="9161" y="834"/>
                  </a:lnTo>
                  <a:lnTo>
                    <a:pt x="9094" y="975"/>
                  </a:lnTo>
                  <a:lnTo>
                    <a:pt x="9003" y="1243"/>
                  </a:lnTo>
                  <a:lnTo>
                    <a:pt x="8947" y="1540"/>
                  </a:lnTo>
                  <a:lnTo>
                    <a:pt x="8924" y="1837"/>
                  </a:lnTo>
                  <a:lnTo>
                    <a:pt x="8924" y="2162"/>
                  </a:lnTo>
                  <a:lnTo>
                    <a:pt x="8947" y="2487"/>
                  </a:lnTo>
                  <a:lnTo>
                    <a:pt x="9003" y="2798"/>
                  </a:lnTo>
                  <a:lnTo>
                    <a:pt x="9094" y="3124"/>
                  </a:lnTo>
                  <a:lnTo>
                    <a:pt x="9207" y="3420"/>
                  </a:lnTo>
                  <a:lnTo>
                    <a:pt x="9331" y="3689"/>
                  </a:lnTo>
                  <a:lnTo>
                    <a:pt x="9500" y="3929"/>
                  </a:lnTo>
                  <a:lnTo>
                    <a:pt x="9613" y="4127"/>
                  </a:lnTo>
                  <a:lnTo>
                    <a:pt x="9704" y="4311"/>
                  </a:lnTo>
                  <a:lnTo>
                    <a:pt x="9760" y="4509"/>
                  </a:lnTo>
                  <a:lnTo>
                    <a:pt x="9805" y="4693"/>
                  </a:lnTo>
                  <a:lnTo>
                    <a:pt x="9805" y="4876"/>
                  </a:lnTo>
                  <a:lnTo>
                    <a:pt x="9783" y="5074"/>
                  </a:lnTo>
                  <a:lnTo>
                    <a:pt x="9749" y="5258"/>
                  </a:lnTo>
                  <a:lnTo>
                    <a:pt x="9658" y="5428"/>
                  </a:lnTo>
                  <a:lnTo>
                    <a:pt x="9568" y="5555"/>
                  </a:lnTo>
                  <a:lnTo>
                    <a:pt x="9444" y="5668"/>
                  </a:lnTo>
                  <a:lnTo>
                    <a:pt x="9263" y="5753"/>
                  </a:lnTo>
                  <a:lnTo>
                    <a:pt x="9094" y="5809"/>
                  </a:lnTo>
                  <a:lnTo>
                    <a:pt x="8879" y="5809"/>
                  </a:lnTo>
                  <a:lnTo>
                    <a:pt x="8619" y="5781"/>
                  </a:lnTo>
                  <a:lnTo>
                    <a:pt x="8359" y="5696"/>
                  </a:lnTo>
                  <a:lnTo>
                    <a:pt x="8054" y="5555"/>
                  </a:lnTo>
                  <a:lnTo>
                    <a:pt x="7874" y="5484"/>
                  </a:lnTo>
                  <a:lnTo>
                    <a:pt x="7682" y="5428"/>
                  </a:lnTo>
                  <a:lnTo>
                    <a:pt x="7467" y="5371"/>
                  </a:lnTo>
                  <a:lnTo>
                    <a:pt x="7275" y="5343"/>
                  </a:lnTo>
                  <a:lnTo>
                    <a:pt x="6789" y="5343"/>
                  </a:lnTo>
                  <a:lnTo>
                    <a:pt x="6315" y="5371"/>
                  </a:lnTo>
                  <a:lnTo>
                    <a:pt x="5817" y="5428"/>
                  </a:lnTo>
                  <a:lnTo>
                    <a:pt x="5298" y="5541"/>
                  </a:lnTo>
                  <a:lnTo>
                    <a:pt x="4778" y="5640"/>
                  </a:lnTo>
                  <a:lnTo>
                    <a:pt x="4281" y="5781"/>
                  </a:lnTo>
                  <a:lnTo>
                    <a:pt x="4236" y="5937"/>
                  </a:lnTo>
                  <a:lnTo>
                    <a:pt x="4236" y="6234"/>
                  </a:lnTo>
                  <a:lnTo>
                    <a:pt x="4236" y="6587"/>
                  </a:lnTo>
                  <a:lnTo>
                    <a:pt x="4258" y="6997"/>
                  </a:lnTo>
                  <a:lnTo>
                    <a:pt x="4349" y="7972"/>
                  </a:lnTo>
                  <a:lnTo>
                    <a:pt x="4428" y="9061"/>
                  </a:lnTo>
                  <a:lnTo>
                    <a:pt x="4473" y="9612"/>
                  </a:lnTo>
                  <a:lnTo>
                    <a:pt x="4496" y="10149"/>
                  </a:lnTo>
                  <a:lnTo>
                    <a:pt x="4518" y="10672"/>
                  </a:lnTo>
                  <a:lnTo>
                    <a:pt x="4541" y="11125"/>
                  </a:lnTo>
                  <a:lnTo>
                    <a:pt x="4518" y="11563"/>
                  </a:lnTo>
                  <a:lnTo>
                    <a:pt x="4473" y="11916"/>
                  </a:lnTo>
                  <a:lnTo>
                    <a:pt x="4428" y="12072"/>
                  </a:lnTo>
                  <a:lnTo>
                    <a:pt x="4383" y="12213"/>
                  </a:lnTo>
                  <a:lnTo>
                    <a:pt x="4349" y="12326"/>
                  </a:lnTo>
                  <a:lnTo>
                    <a:pt x="4281" y="12397"/>
                  </a:lnTo>
                  <a:close/>
                </a:path>
              </a:pathLst>
            </a:custGeom>
            <a:solidFill>
              <a:schemeClr val="accent1"/>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accent1"/>
              </a:extrusionClr>
              <a:contourClr>
                <a:schemeClr val="accent1"/>
              </a:contourClr>
            </a:sp3d>
          </p:spPr>
          <p:txBody>
            <a:bodyPr>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b="1" dirty="0">
                  <a:latin typeface="Times New Roman" panose="02020603050405020304" pitchFamily="18" charset="0"/>
                </a:rPr>
                <a:t>Gear</a:t>
              </a:r>
            </a:p>
          </p:txBody>
        </p:sp>
        <p:sp>
          <p:nvSpPr>
            <p:cNvPr id="12" name="Puzzle3"/>
            <p:cNvSpPr>
              <a:spLocks noChangeAspect="1" noEditPoints="1" noChangeArrowheads="1"/>
            </p:cNvSpPr>
            <p:nvPr/>
          </p:nvSpPr>
          <p:spPr bwMode="blackWhite">
            <a:xfrm>
              <a:off x="7085013" y="5233988"/>
              <a:ext cx="963612" cy="1327150"/>
            </a:xfrm>
            <a:custGeom>
              <a:avLst/>
              <a:gdLst>
                <a:gd name="T0" fmla="*/ 1054 w 21600"/>
                <a:gd name="T1" fmla="*/ 7565 h 21600"/>
                <a:gd name="T2" fmla="*/ 19866 w 21600"/>
                <a:gd name="T3" fmla="*/ 11296 h 21600"/>
              </a:gdLst>
              <a:ahLst/>
              <a:cxnLst/>
              <a:rect l="T0" t="T1" r="T2" b="T3"/>
              <a:pathLst>
                <a:path w="21600" h="21600">
                  <a:moveTo>
                    <a:pt x="6580" y="20830"/>
                  </a:moveTo>
                  <a:lnTo>
                    <a:pt x="7062" y="20960"/>
                  </a:lnTo>
                  <a:lnTo>
                    <a:pt x="7474" y="21026"/>
                  </a:lnTo>
                  <a:lnTo>
                    <a:pt x="7885" y="21052"/>
                  </a:lnTo>
                  <a:lnTo>
                    <a:pt x="8207" y="21052"/>
                  </a:lnTo>
                  <a:lnTo>
                    <a:pt x="8511" y="21000"/>
                  </a:lnTo>
                  <a:lnTo>
                    <a:pt x="8779" y="20934"/>
                  </a:lnTo>
                  <a:lnTo>
                    <a:pt x="8994" y="20830"/>
                  </a:lnTo>
                  <a:lnTo>
                    <a:pt x="9119" y="20700"/>
                  </a:lnTo>
                  <a:lnTo>
                    <a:pt x="9262" y="20556"/>
                  </a:lnTo>
                  <a:lnTo>
                    <a:pt x="9333" y="20400"/>
                  </a:lnTo>
                  <a:lnTo>
                    <a:pt x="9369" y="20230"/>
                  </a:lnTo>
                  <a:lnTo>
                    <a:pt x="9369" y="20034"/>
                  </a:lnTo>
                  <a:lnTo>
                    <a:pt x="9298" y="19852"/>
                  </a:lnTo>
                  <a:lnTo>
                    <a:pt x="9190" y="19682"/>
                  </a:lnTo>
                  <a:lnTo>
                    <a:pt x="9065" y="19500"/>
                  </a:lnTo>
                  <a:lnTo>
                    <a:pt x="8886" y="19330"/>
                  </a:lnTo>
                  <a:lnTo>
                    <a:pt x="8618" y="19108"/>
                  </a:lnTo>
                  <a:lnTo>
                    <a:pt x="8403" y="18847"/>
                  </a:lnTo>
                  <a:lnTo>
                    <a:pt x="8243" y="18573"/>
                  </a:lnTo>
                  <a:lnTo>
                    <a:pt x="8100" y="18300"/>
                  </a:lnTo>
                  <a:lnTo>
                    <a:pt x="7992" y="18000"/>
                  </a:lnTo>
                  <a:lnTo>
                    <a:pt x="7956" y="17700"/>
                  </a:lnTo>
                  <a:lnTo>
                    <a:pt x="7956" y="17426"/>
                  </a:lnTo>
                  <a:lnTo>
                    <a:pt x="7992" y="17126"/>
                  </a:lnTo>
                  <a:lnTo>
                    <a:pt x="8100" y="16878"/>
                  </a:lnTo>
                  <a:lnTo>
                    <a:pt x="8243" y="16630"/>
                  </a:lnTo>
                  <a:lnTo>
                    <a:pt x="8332" y="16500"/>
                  </a:lnTo>
                  <a:lnTo>
                    <a:pt x="8439" y="16369"/>
                  </a:lnTo>
                  <a:lnTo>
                    <a:pt x="8582" y="16278"/>
                  </a:lnTo>
                  <a:lnTo>
                    <a:pt x="8707" y="16173"/>
                  </a:lnTo>
                  <a:lnTo>
                    <a:pt x="8850" y="16095"/>
                  </a:lnTo>
                  <a:lnTo>
                    <a:pt x="9029" y="16017"/>
                  </a:lnTo>
                  <a:lnTo>
                    <a:pt x="9226" y="15952"/>
                  </a:lnTo>
                  <a:lnTo>
                    <a:pt x="9405" y="15873"/>
                  </a:lnTo>
                  <a:lnTo>
                    <a:pt x="9637" y="15847"/>
                  </a:lnTo>
                  <a:lnTo>
                    <a:pt x="9852" y="15795"/>
                  </a:lnTo>
                  <a:lnTo>
                    <a:pt x="10120" y="15769"/>
                  </a:lnTo>
                  <a:lnTo>
                    <a:pt x="10370" y="15769"/>
                  </a:lnTo>
                  <a:lnTo>
                    <a:pt x="10710" y="15769"/>
                  </a:lnTo>
                  <a:lnTo>
                    <a:pt x="10978" y="15769"/>
                  </a:lnTo>
                  <a:lnTo>
                    <a:pt x="11264" y="15795"/>
                  </a:lnTo>
                  <a:lnTo>
                    <a:pt x="11533" y="15847"/>
                  </a:lnTo>
                  <a:lnTo>
                    <a:pt x="11765" y="15900"/>
                  </a:lnTo>
                  <a:lnTo>
                    <a:pt x="12015" y="15952"/>
                  </a:lnTo>
                  <a:lnTo>
                    <a:pt x="12212" y="16017"/>
                  </a:lnTo>
                  <a:lnTo>
                    <a:pt x="12427" y="16095"/>
                  </a:lnTo>
                  <a:lnTo>
                    <a:pt x="12605" y="16173"/>
                  </a:lnTo>
                  <a:lnTo>
                    <a:pt x="12766" y="16278"/>
                  </a:lnTo>
                  <a:lnTo>
                    <a:pt x="12909" y="16369"/>
                  </a:lnTo>
                  <a:lnTo>
                    <a:pt x="13035" y="16473"/>
                  </a:lnTo>
                  <a:lnTo>
                    <a:pt x="13249" y="16695"/>
                  </a:lnTo>
                  <a:lnTo>
                    <a:pt x="13428" y="16943"/>
                  </a:lnTo>
                  <a:lnTo>
                    <a:pt x="13517" y="17204"/>
                  </a:lnTo>
                  <a:lnTo>
                    <a:pt x="13589" y="17478"/>
                  </a:lnTo>
                  <a:lnTo>
                    <a:pt x="13589" y="17752"/>
                  </a:lnTo>
                  <a:lnTo>
                    <a:pt x="13517" y="18026"/>
                  </a:lnTo>
                  <a:lnTo>
                    <a:pt x="13428" y="18273"/>
                  </a:lnTo>
                  <a:lnTo>
                    <a:pt x="13285" y="18521"/>
                  </a:lnTo>
                  <a:lnTo>
                    <a:pt x="13106" y="18756"/>
                  </a:lnTo>
                  <a:lnTo>
                    <a:pt x="12874" y="18978"/>
                  </a:lnTo>
                  <a:lnTo>
                    <a:pt x="12427" y="19356"/>
                  </a:lnTo>
                  <a:lnTo>
                    <a:pt x="12123" y="19682"/>
                  </a:lnTo>
                  <a:lnTo>
                    <a:pt x="12015" y="19800"/>
                  </a:lnTo>
                  <a:lnTo>
                    <a:pt x="11908" y="19956"/>
                  </a:lnTo>
                  <a:lnTo>
                    <a:pt x="11872" y="20073"/>
                  </a:lnTo>
                  <a:lnTo>
                    <a:pt x="11872" y="20204"/>
                  </a:lnTo>
                  <a:lnTo>
                    <a:pt x="11872" y="20334"/>
                  </a:lnTo>
                  <a:lnTo>
                    <a:pt x="11944" y="20426"/>
                  </a:lnTo>
                  <a:lnTo>
                    <a:pt x="12051" y="20530"/>
                  </a:lnTo>
                  <a:lnTo>
                    <a:pt x="12176" y="20634"/>
                  </a:lnTo>
                  <a:lnTo>
                    <a:pt x="12319" y="20726"/>
                  </a:lnTo>
                  <a:lnTo>
                    <a:pt x="12534" y="20830"/>
                  </a:lnTo>
                  <a:lnTo>
                    <a:pt x="12766" y="20934"/>
                  </a:lnTo>
                  <a:lnTo>
                    <a:pt x="13070" y="21026"/>
                  </a:lnTo>
                  <a:lnTo>
                    <a:pt x="13428" y="21130"/>
                  </a:lnTo>
                  <a:lnTo>
                    <a:pt x="13875" y="21234"/>
                  </a:lnTo>
                  <a:lnTo>
                    <a:pt x="14322" y="21326"/>
                  </a:lnTo>
                  <a:lnTo>
                    <a:pt x="14787" y="21404"/>
                  </a:lnTo>
                  <a:lnTo>
                    <a:pt x="15305" y="21482"/>
                  </a:lnTo>
                  <a:lnTo>
                    <a:pt x="15824" y="21534"/>
                  </a:lnTo>
                  <a:lnTo>
                    <a:pt x="16378" y="21586"/>
                  </a:lnTo>
                  <a:lnTo>
                    <a:pt x="16897" y="21613"/>
                  </a:lnTo>
                  <a:lnTo>
                    <a:pt x="17433" y="21613"/>
                  </a:lnTo>
                  <a:lnTo>
                    <a:pt x="17988" y="21613"/>
                  </a:lnTo>
                  <a:lnTo>
                    <a:pt x="18506" y="21586"/>
                  </a:lnTo>
                  <a:lnTo>
                    <a:pt x="18989" y="21508"/>
                  </a:lnTo>
                  <a:lnTo>
                    <a:pt x="19436" y="21430"/>
                  </a:lnTo>
                  <a:lnTo>
                    <a:pt x="19883" y="21326"/>
                  </a:lnTo>
                  <a:lnTo>
                    <a:pt x="20258" y="21208"/>
                  </a:lnTo>
                  <a:lnTo>
                    <a:pt x="20598" y="21026"/>
                  </a:lnTo>
                  <a:lnTo>
                    <a:pt x="20527" y="20726"/>
                  </a:lnTo>
                  <a:lnTo>
                    <a:pt x="20455" y="20426"/>
                  </a:lnTo>
                  <a:lnTo>
                    <a:pt x="20401" y="20100"/>
                  </a:lnTo>
                  <a:lnTo>
                    <a:pt x="20401" y="19747"/>
                  </a:lnTo>
                  <a:lnTo>
                    <a:pt x="20366" y="19030"/>
                  </a:lnTo>
                  <a:lnTo>
                    <a:pt x="20401" y="18300"/>
                  </a:lnTo>
                  <a:lnTo>
                    <a:pt x="20455" y="17595"/>
                  </a:lnTo>
                  <a:lnTo>
                    <a:pt x="20527" y="16969"/>
                  </a:lnTo>
                  <a:lnTo>
                    <a:pt x="20598" y="16447"/>
                  </a:lnTo>
                  <a:lnTo>
                    <a:pt x="20598" y="16017"/>
                  </a:lnTo>
                  <a:lnTo>
                    <a:pt x="20598" y="15873"/>
                  </a:lnTo>
                  <a:lnTo>
                    <a:pt x="20491" y="15717"/>
                  </a:lnTo>
                  <a:lnTo>
                    <a:pt x="20401" y="15573"/>
                  </a:lnTo>
                  <a:lnTo>
                    <a:pt x="20223" y="15417"/>
                  </a:lnTo>
                  <a:lnTo>
                    <a:pt x="20044" y="15300"/>
                  </a:lnTo>
                  <a:lnTo>
                    <a:pt x="19811" y="15195"/>
                  </a:lnTo>
                  <a:lnTo>
                    <a:pt x="19561" y="15091"/>
                  </a:lnTo>
                  <a:lnTo>
                    <a:pt x="19329" y="15026"/>
                  </a:lnTo>
                  <a:lnTo>
                    <a:pt x="19060" y="14973"/>
                  </a:lnTo>
                  <a:lnTo>
                    <a:pt x="18774" y="14921"/>
                  </a:lnTo>
                  <a:lnTo>
                    <a:pt x="18542" y="14921"/>
                  </a:lnTo>
                  <a:lnTo>
                    <a:pt x="18256" y="14921"/>
                  </a:lnTo>
                  <a:lnTo>
                    <a:pt x="18023" y="14973"/>
                  </a:lnTo>
                  <a:lnTo>
                    <a:pt x="17791" y="15052"/>
                  </a:lnTo>
                  <a:lnTo>
                    <a:pt x="17576" y="15143"/>
                  </a:lnTo>
                  <a:lnTo>
                    <a:pt x="17398" y="15273"/>
                  </a:lnTo>
                  <a:lnTo>
                    <a:pt x="17201" y="15391"/>
                  </a:lnTo>
                  <a:lnTo>
                    <a:pt x="16950" y="15521"/>
                  </a:lnTo>
                  <a:lnTo>
                    <a:pt x="16682" y="15600"/>
                  </a:lnTo>
                  <a:lnTo>
                    <a:pt x="16378" y="15652"/>
                  </a:lnTo>
                  <a:lnTo>
                    <a:pt x="16039" y="15678"/>
                  </a:lnTo>
                  <a:lnTo>
                    <a:pt x="15681" y="15652"/>
                  </a:lnTo>
                  <a:lnTo>
                    <a:pt x="15305" y="15626"/>
                  </a:lnTo>
                  <a:lnTo>
                    <a:pt x="14966" y="15547"/>
                  </a:lnTo>
                  <a:lnTo>
                    <a:pt x="14626" y="15443"/>
                  </a:lnTo>
                  <a:lnTo>
                    <a:pt x="14286" y="15300"/>
                  </a:lnTo>
                  <a:lnTo>
                    <a:pt x="13964" y="15143"/>
                  </a:lnTo>
                  <a:lnTo>
                    <a:pt x="13696" y="14947"/>
                  </a:lnTo>
                  <a:lnTo>
                    <a:pt x="13589" y="14817"/>
                  </a:lnTo>
                  <a:lnTo>
                    <a:pt x="13482" y="14700"/>
                  </a:lnTo>
                  <a:lnTo>
                    <a:pt x="13392" y="14569"/>
                  </a:lnTo>
                  <a:lnTo>
                    <a:pt x="13321" y="14426"/>
                  </a:lnTo>
                  <a:lnTo>
                    <a:pt x="13249" y="14269"/>
                  </a:lnTo>
                  <a:lnTo>
                    <a:pt x="13213" y="14126"/>
                  </a:lnTo>
                  <a:lnTo>
                    <a:pt x="13178" y="13943"/>
                  </a:lnTo>
                  <a:lnTo>
                    <a:pt x="13178" y="13773"/>
                  </a:lnTo>
                  <a:lnTo>
                    <a:pt x="13178" y="13565"/>
                  </a:lnTo>
                  <a:lnTo>
                    <a:pt x="13213" y="13369"/>
                  </a:lnTo>
                  <a:lnTo>
                    <a:pt x="13249" y="13173"/>
                  </a:lnTo>
                  <a:lnTo>
                    <a:pt x="13321" y="12991"/>
                  </a:lnTo>
                  <a:lnTo>
                    <a:pt x="13392" y="12847"/>
                  </a:lnTo>
                  <a:lnTo>
                    <a:pt x="13482" y="12691"/>
                  </a:lnTo>
                  <a:lnTo>
                    <a:pt x="13589" y="12547"/>
                  </a:lnTo>
                  <a:lnTo>
                    <a:pt x="13732" y="12417"/>
                  </a:lnTo>
                  <a:lnTo>
                    <a:pt x="14000" y="12195"/>
                  </a:lnTo>
                  <a:lnTo>
                    <a:pt x="14340" y="11986"/>
                  </a:lnTo>
                  <a:lnTo>
                    <a:pt x="14698" y="11843"/>
                  </a:lnTo>
                  <a:lnTo>
                    <a:pt x="15073" y="11739"/>
                  </a:lnTo>
                  <a:lnTo>
                    <a:pt x="15449" y="11660"/>
                  </a:lnTo>
                  <a:lnTo>
                    <a:pt x="15824" y="11621"/>
                  </a:lnTo>
                  <a:lnTo>
                    <a:pt x="16200" y="11621"/>
                  </a:lnTo>
                  <a:lnTo>
                    <a:pt x="16575" y="11660"/>
                  </a:lnTo>
                  <a:lnTo>
                    <a:pt x="16933" y="11713"/>
                  </a:lnTo>
                  <a:lnTo>
                    <a:pt x="17272" y="11817"/>
                  </a:lnTo>
                  <a:lnTo>
                    <a:pt x="17541" y="11947"/>
                  </a:lnTo>
                  <a:lnTo>
                    <a:pt x="17791" y="12091"/>
                  </a:lnTo>
                  <a:lnTo>
                    <a:pt x="17916" y="12195"/>
                  </a:lnTo>
                  <a:lnTo>
                    <a:pt x="18095" y="12286"/>
                  </a:lnTo>
                  <a:lnTo>
                    <a:pt x="18292" y="12391"/>
                  </a:lnTo>
                  <a:lnTo>
                    <a:pt x="18470" y="12443"/>
                  </a:lnTo>
                  <a:lnTo>
                    <a:pt x="18703" y="12521"/>
                  </a:lnTo>
                  <a:lnTo>
                    <a:pt x="18917" y="12547"/>
                  </a:lnTo>
                  <a:lnTo>
                    <a:pt x="19150" y="12573"/>
                  </a:lnTo>
                  <a:lnTo>
                    <a:pt x="19400" y="12586"/>
                  </a:lnTo>
                  <a:lnTo>
                    <a:pt x="19633" y="12586"/>
                  </a:lnTo>
                  <a:lnTo>
                    <a:pt x="19883" y="12573"/>
                  </a:lnTo>
                  <a:lnTo>
                    <a:pt x="20115" y="12521"/>
                  </a:lnTo>
                  <a:lnTo>
                    <a:pt x="20366" y="12469"/>
                  </a:lnTo>
                  <a:lnTo>
                    <a:pt x="20598" y="12417"/>
                  </a:lnTo>
                  <a:lnTo>
                    <a:pt x="20849" y="12313"/>
                  </a:lnTo>
                  <a:lnTo>
                    <a:pt x="21045" y="12221"/>
                  </a:lnTo>
                  <a:lnTo>
                    <a:pt x="21296" y="12091"/>
                  </a:lnTo>
                  <a:lnTo>
                    <a:pt x="21349" y="12013"/>
                  </a:lnTo>
                  <a:lnTo>
                    <a:pt x="21456" y="11947"/>
                  </a:lnTo>
                  <a:lnTo>
                    <a:pt x="21528" y="11843"/>
                  </a:lnTo>
                  <a:lnTo>
                    <a:pt x="21564" y="11713"/>
                  </a:lnTo>
                  <a:lnTo>
                    <a:pt x="21671" y="11465"/>
                  </a:lnTo>
                  <a:lnTo>
                    <a:pt x="21707" y="11165"/>
                  </a:lnTo>
                  <a:lnTo>
                    <a:pt x="21707" y="10813"/>
                  </a:lnTo>
                  <a:lnTo>
                    <a:pt x="21707" y="10460"/>
                  </a:lnTo>
                  <a:lnTo>
                    <a:pt x="21635" y="10082"/>
                  </a:lnTo>
                  <a:lnTo>
                    <a:pt x="21564" y="9717"/>
                  </a:lnTo>
                  <a:lnTo>
                    <a:pt x="21349" y="8908"/>
                  </a:lnTo>
                  <a:lnTo>
                    <a:pt x="21117" y="8191"/>
                  </a:lnTo>
                  <a:lnTo>
                    <a:pt x="20849" y="7539"/>
                  </a:lnTo>
                  <a:lnTo>
                    <a:pt x="20598" y="7030"/>
                  </a:lnTo>
                  <a:lnTo>
                    <a:pt x="20044" y="7108"/>
                  </a:lnTo>
                  <a:lnTo>
                    <a:pt x="19472" y="7160"/>
                  </a:lnTo>
                  <a:lnTo>
                    <a:pt x="18882" y="7213"/>
                  </a:lnTo>
                  <a:lnTo>
                    <a:pt x="18256" y="7213"/>
                  </a:lnTo>
                  <a:lnTo>
                    <a:pt x="17684" y="7213"/>
                  </a:lnTo>
                  <a:lnTo>
                    <a:pt x="17094" y="7186"/>
                  </a:lnTo>
                  <a:lnTo>
                    <a:pt x="16503" y="7160"/>
                  </a:lnTo>
                  <a:lnTo>
                    <a:pt x="16003" y="7108"/>
                  </a:lnTo>
                  <a:lnTo>
                    <a:pt x="15001" y="7004"/>
                  </a:lnTo>
                  <a:lnTo>
                    <a:pt x="14215" y="6913"/>
                  </a:lnTo>
                  <a:lnTo>
                    <a:pt x="13696" y="6834"/>
                  </a:lnTo>
                  <a:lnTo>
                    <a:pt x="13517" y="6808"/>
                  </a:lnTo>
                  <a:lnTo>
                    <a:pt x="13070" y="6652"/>
                  </a:lnTo>
                  <a:lnTo>
                    <a:pt x="12695" y="6482"/>
                  </a:lnTo>
                  <a:lnTo>
                    <a:pt x="12355" y="6313"/>
                  </a:lnTo>
                  <a:lnTo>
                    <a:pt x="12123" y="6104"/>
                  </a:lnTo>
                  <a:lnTo>
                    <a:pt x="11908" y="5882"/>
                  </a:lnTo>
                  <a:lnTo>
                    <a:pt x="11765" y="5660"/>
                  </a:lnTo>
                  <a:lnTo>
                    <a:pt x="11676" y="5426"/>
                  </a:lnTo>
                  <a:lnTo>
                    <a:pt x="11604" y="5204"/>
                  </a:lnTo>
                  <a:lnTo>
                    <a:pt x="11604" y="4956"/>
                  </a:lnTo>
                  <a:lnTo>
                    <a:pt x="11640" y="4734"/>
                  </a:lnTo>
                  <a:lnTo>
                    <a:pt x="11711" y="4500"/>
                  </a:lnTo>
                  <a:lnTo>
                    <a:pt x="11801" y="4304"/>
                  </a:lnTo>
                  <a:lnTo>
                    <a:pt x="11908" y="4108"/>
                  </a:lnTo>
                  <a:lnTo>
                    <a:pt x="12087" y="3926"/>
                  </a:lnTo>
                  <a:lnTo>
                    <a:pt x="12284" y="3756"/>
                  </a:lnTo>
                  <a:lnTo>
                    <a:pt x="12498" y="3626"/>
                  </a:lnTo>
                  <a:lnTo>
                    <a:pt x="12695" y="3482"/>
                  </a:lnTo>
                  <a:lnTo>
                    <a:pt x="12874" y="3273"/>
                  </a:lnTo>
                  <a:lnTo>
                    <a:pt x="13035" y="3052"/>
                  </a:lnTo>
                  <a:lnTo>
                    <a:pt x="13178" y="2778"/>
                  </a:lnTo>
                  <a:lnTo>
                    <a:pt x="13285" y="2504"/>
                  </a:lnTo>
                  <a:lnTo>
                    <a:pt x="13321" y="2204"/>
                  </a:lnTo>
                  <a:lnTo>
                    <a:pt x="13356" y="1904"/>
                  </a:lnTo>
                  <a:lnTo>
                    <a:pt x="13285" y="1604"/>
                  </a:lnTo>
                  <a:lnTo>
                    <a:pt x="13178" y="1304"/>
                  </a:lnTo>
                  <a:lnTo>
                    <a:pt x="13035" y="1017"/>
                  </a:lnTo>
                  <a:lnTo>
                    <a:pt x="12945" y="900"/>
                  </a:lnTo>
                  <a:lnTo>
                    <a:pt x="12802" y="769"/>
                  </a:lnTo>
                  <a:lnTo>
                    <a:pt x="12659" y="652"/>
                  </a:lnTo>
                  <a:lnTo>
                    <a:pt x="12498" y="547"/>
                  </a:lnTo>
                  <a:lnTo>
                    <a:pt x="12319" y="443"/>
                  </a:lnTo>
                  <a:lnTo>
                    <a:pt x="12123" y="352"/>
                  </a:lnTo>
                  <a:lnTo>
                    <a:pt x="11872" y="273"/>
                  </a:lnTo>
                  <a:lnTo>
                    <a:pt x="11640" y="221"/>
                  </a:lnTo>
                  <a:lnTo>
                    <a:pt x="11354" y="143"/>
                  </a:lnTo>
                  <a:lnTo>
                    <a:pt x="11086" y="117"/>
                  </a:lnTo>
                  <a:lnTo>
                    <a:pt x="10782" y="91"/>
                  </a:lnTo>
                  <a:lnTo>
                    <a:pt x="10424" y="91"/>
                  </a:lnTo>
                  <a:lnTo>
                    <a:pt x="10120" y="91"/>
                  </a:lnTo>
                  <a:lnTo>
                    <a:pt x="9816" y="117"/>
                  </a:lnTo>
                  <a:lnTo>
                    <a:pt x="9548" y="143"/>
                  </a:lnTo>
                  <a:lnTo>
                    <a:pt x="9298" y="195"/>
                  </a:lnTo>
                  <a:lnTo>
                    <a:pt x="9065" y="247"/>
                  </a:lnTo>
                  <a:lnTo>
                    <a:pt x="8815" y="300"/>
                  </a:lnTo>
                  <a:lnTo>
                    <a:pt x="8618" y="378"/>
                  </a:lnTo>
                  <a:lnTo>
                    <a:pt x="8403" y="469"/>
                  </a:lnTo>
                  <a:lnTo>
                    <a:pt x="8243" y="547"/>
                  </a:lnTo>
                  <a:lnTo>
                    <a:pt x="8064" y="652"/>
                  </a:lnTo>
                  <a:lnTo>
                    <a:pt x="7921" y="743"/>
                  </a:lnTo>
                  <a:lnTo>
                    <a:pt x="7796" y="873"/>
                  </a:lnTo>
                  <a:lnTo>
                    <a:pt x="7581" y="1095"/>
                  </a:lnTo>
                  <a:lnTo>
                    <a:pt x="7402" y="1369"/>
                  </a:lnTo>
                  <a:lnTo>
                    <a:pt x="7313" y="1630"/>
                  </a:lnTo>
                  <a:lnTo>
                    <a:pt x="7277" y="1930"/>
                  </a:lnTo>
                  <a:lnTo>
                    <a:pt x="7277" y="2204"/>
                  </a:lnTo>
                  <a:lnTo>
                    <a:pt x="7313" y="2478"/>
                  </a:lnTo>
                  <a:lnTo>
                    <a:pt x="7402" y="2752"/>
                  </a:lnTo>
                  <a:lnTo>
                    <a:pt x="7581" y="3000"/>
                  </a:lnTo>
                  <a:lnTo>
                    <a:pt x="7796" y="3221"/>
                  </a:lnTo>
                  <a:lnTo>
                    <a:pt x="8028" y="3456"/>
                  </a:lnTo>
                  <a:lnTo>
                    <a:pt x="8260" y="3652"/>
                  </a:lnTo>
                  <a:lnTo>
                    <a:pt x="8475" y="3873"/>
                  </a:lnTo>
                  <a:lnTo>
                    <a:pt x="8654" y="4108"/>
                  </a:lnTo>
                  <a:lnTo>
                    <a:pt x="8743" y="4330"/>
                  </a:lnTo>
                  <a:lnTo>
                    <a:pt x="8815" y="4578"/>
                  </a:lnTo>
                  <a:lnTo>
                    <a:pt x="8815" y="4826"/>
                  </a:lnTo>
                  <a:lnTo>
                    <a:pt x="8779" y="5073"/>
                  </a:lnTo>
                  <a:lnTo>
                    <a:pt x="8690" y="5308"/>
                  </a:lnTo>
                  <a:lnTo>
                    <a:pt x="8547" y="5556"/>
                  </a:lnTo>
                  <a:lnTo>
                    <a:pt x="8332" y="5778"/>
                  </a:lnTo>
                  <a:lnTo>
                    <a:pt x="8100" y="5986"/>
                  </a:lnTo>
                  <a:lnTo>
                    <a:pt x="7796" y="6208"/>
                  </a:lnTo>
                  <a:lnTo>
                    <a:pt x="7438" y="6378"/>
                  </a:lnTo>
                  <a:lnTo>
                    <a:pt x="7027" y="6534"/>
                  </a:lnTo>
                  <a:lnTo>
                    <a:pt x="6544" y="6678"/>
                  </a:lnTo>
                  <a:lnTo>
                    <a:pt x="6043" y="6808"/>
                  </a:lnTo>
                  <a:lnTo>
                    <a:pt x="5632" y="6808"/>
                  </a:lnTo>
                  <a:lnTo>
                    <a:pt x="5078" y="6808"/>
                  </a:lnTo>
                  <a:lnTo>
                    <a:pt x="4488" y="6808"/>
                  </a:lnTo>
                  <a:lnTo>
                    <a:pt x="3808" y="6808"/>
                  </a:lnTo>
                  <a:lnTo>
                    <a:pt x="3075" y="6808"/>
                  </a:lnTo>
                  <a:lnTo>
                    <a:pt x="2288" y="6808"/>
                  </a:lnTo>
                  <a:lnTo>
                    <a:pt x="1466" y="6808"/>
                  </a:lnTo>
                  <a:lnTo>
                    <a:pt x="607" y="6808"/>
                  </a:lnTo>
                  <a:lnTo>
                    <a:pt x="500" y="7239"/>
                  </a:lnTo>
                  <a:lnTo>
                    <a:pt x="375" y="7839"/>
                  </a:lnTo>
                  <a:lnTo>
                    <a:pt x="268" y="8491"/>
                  </a:lnTo>
                  <a:lnTo>
                    <a:pt x="160" y="9182"/>
                  </a:lnTo>
                  <a:lnTo>
                    <a:pt x="53" y="9860"/>
                  </a:lnTo>
                  <a:lnTo>
                    <a:pt x="17" y="10486"/>
                  </a:lnTo>
                  <a:lnTo>
                    <a:pt x="17" y="10969"/>
                  </a:lnTo>
                  <a:lnTo>
                    <a:pt x="17" y="11295"/>
                  </a:lnTo>
                  <a:lnTo>
                    <a:pt x="125" y="11465"/>
                  </a:lnTo>
                  <a:lnTo>
                    <a:pt x="232" y="11634"/>
                  </a:lnTo>
                  <a:lnTo>
                    <a:pt x="411" y="11765"/>
                  </a:lnTo>
                  <a:lnTo>
                    <a:pt x="607" y="11895"/>
                  </a:lnTo>
                  <a:lnTo>
                    <a:pt x="858" y="12013"/>
                  </a:lnTo>
                  <a:lnTo>
                    <a:pt x="1126" y="12091"/>
                  </a:lnTo>
                  <a:lnTo>
                    <a:pt x="1430" y="12169"/>
                  </a:lnTo>
                  <a:lnTo>
                    <a:pt x="1716" y="12221"/>
                  </a:lnTo>
                  <a:lnTo>
                    <a:pt x="2056" y="12247"/>
                  </a:lnTo>
                  <a:lnTo>
                    <a:pt x="2360" y="12260"/>
                  </a:lnTo>
                  <a:lnTo>
                    <a:pt x="2664" y="12247"/>
                  </a:lnTo>
                  <a:lnTo>
                    <a:pt x="2986" y="12221"/>
                  </a:lnTo>
                  <a:lnTo>
                    <a:pt x="3290" y="12169"/>
                  </a:lnTo>
                  <a:lnTo>
                    <a:pt x="3558" y="12065"/>
                  </a:lnTo>
                  <a:lnTo>
                    <a:pt x="3808" y="11960"/>
                  </a:lnTo>
                  <a:lnTo>
                    <a:pt x="4041" y="11843"/>
                  </a:lnTo>
                  <a:lnTo>
                    <a:pt x="4255" y="11686"/>
                  </a:lnTo>
                  <a:lnTo>
                    <a:pt x="4523" y="11595"/>
                  </a:lnTo>
                  <a:lnTo>
                    <a:pt x="4792" y="11517"/>
                  </a:lnTo>
                  <a:lnTo>
                    <a:pt x="5113" y="11491"/>
                  </a:lnTo>
                  <a:lnTo>
                    <a:pt x="5453" y="11465"/>
                  </a:lnTo>
                  <a:lnTo>
                    <a:pt x="5757" y="11491"/>
                  </a:lnTo>
                  <a:lnTo>
                    <a:pt x="6097" y="11543"/>
                  </a:lnTo>
                  <a:lnTo>
                    <a:pt x="6454" y="11634"/>
                  </a:lnTo>
                  <a:lnTo>
                    <a:pt x="6758" y="11765"/>
                  </a:lnTo>
                  <a:lnTo>
                    <a:pt x="7062" y="11921"/>
                  </a:lnTo>
                  <a:lnTo>
                    <a:pt x="7313" y="12091"/>
                  </a:lnTo>
                  <a:lnTo>
                    <a:pt x="7545" y="12313"/>
                  </a:lnTo>
                  <a:lnTo>
                    <a:pt x="7760" y="12573"/>
                  </a:lnTo>
                  <a:lnTo>
                    <a:pt x="7885" y="12847"/>
                  </a:lnTo>
                  <a:lnTo>
                    <a:pt x="7992" y="13173"/>
                  </a:lnTo>
                  <a:lnTo>
                    <a:pt x="8028" y="13500"/>
                  </a:lnTo>
                  <a:lnTo>
                    <a:pt x="7992" y="13747"/>
                  </a:lnTo>
                  <a:lnTo>
                    <a:pt x="7885" y="13969"/>
                  </a:lnTo>
                  <a:lnTo>
                    <a:pt x="7760" y="14191"/>
                  </a:lnTo>
                  <a:lnTo>
                    <a:pt x="7545" y="14373"/>
                  </a:lnTo>
                  <a:lnTo>
                    <a:pt x="7313" y="14543"/>
                  </a:lnTo>
                  <a:lnTo>
                    <a:pt x="7062" y="14700"/>
                  </a:lnTo>
                  <a:lnTo>
                    <a:pt x="6758" y="14817"/>
                  </a:lnTo>
                  <a:lnTo>
                    <a:pt x="6454" y="14921"/>
                  </a:lnTo>
                  <a:lnTo>
                    <a:pt x="6097" y="15000"/>
                  </a:lnTo>
                  <a:lnTo>
                    <a:pt x="5757" y="15052"/>
                  </a:lnTo>
                  <a:lnTo>
                    <a:pt x="5453" y="15052"/>
                  </a:lnTo>
                  <a:lnTo>
                    <a:pt x="5113" y="15026"/>
                  </a:lnTo>
                  <a:lnTo>
                    <a:pt x="4792" y="14973"/>
                  </a:lnTo>
                  <a:lnTo>
                    <a:pt x="4523" y="14869"/>
                  </a:lnTo>
                  <a:lnTo>
                    <a:pt x="4255" y="14752"/>
                  </a:lnTo>
                  <a:lnTo>
                    <a:pt x="4041" y="14569"/>
                  </a:lnTo>
                  <a:lnTo>
                    <a:pt x="3844" y="14400"/>
                  </a:lnTo>
                  <a:lnTo>
                    <a:pt x="3594" y="14269"/>
                  </a:lnTo>
                  <a:lnTo>
                    <a:pt x="3361" y="14165"/>
                  </a:lnTo>
                  <a:lnTo>
                    <a:pt x="3111" y="14100"/>
                  </a:lnTo>
                  <a:lnTo>
                    <a:pt x="2843" y="14073"/>
                  </a:lnTo>
                  <a:lnTo>
                    <a:pt x="2574" y="14073"/>
                  </a:lnTo>
                  <a:lnTo>
                    <a:pt x="2288" y="14100"/>
                  </a:lnTo>
                  <a:lnTo>
                    <a:pt x="2020" y="14139"/>
                  </a:lnTo>
                  <a:lnTo>
                    <a:pt x="1734" y="14243"/>
                  </a:lnTo>
                  <a:lnTo>
                    <a:pt x="1466" y="14347"/>
                  </a:lnTo>
                  <a:lnTo>
                    <a:pt x="1233" y="14465"/>
                  </a:lnTo>
                  <a:lnTo>
                    <a:pt x="983" y="14621"/>
                  </a:lnTo>
                  <a:lnTo>
                    <a:pt x="786" y="14765"/>
                  </a:lnTo>
                  <a:lnTo>
                    <a:pt x="572" y="14947"/>
                  </a:lnTo>
                  <a:lnTo>
                    <a:pt x="411" y="15143"/>
                  </a:lnTo>
                  <a:lnTo>
                    <a:pt x="303" y="15378"/>
                  </a:lnTo>
                  <a:lnTo>
                    <a:pt x="196" y="15600"/>
                  </a:lnTo>
                  <a:lnTo>
                    <a:pt x="160" y="15873"/>
                  </a:lnTo>
                  <a:lnTo>
                    <a:pt x="196" y="16200"/>
                  </a:lnTo>
                  <a:lnTo>
                    <a:pt x="232" y="16526"/>
                  </a:lnTo>
                  <a:lnTo>
                    <a:pt x="411" y="17295"/>
                  </a:lnTo>
                  <a:lnTo>
                    <a:pt x="607" y="18104"/>
                  </a:lnTo>
                  <a:lnTo>
                    <a:pt x="715" y="18508"/>
                  </a:lnTo>
                  <a:lnTo>
                    <a:pt x="822" y="18926"/>
                  </a:lnTo>
                  <a:lnTo>
                    <a:pt x="876" y="19330"/>
                  </a:lnTo>
                  <a:lnTo>
                    <a:pt x="911" y="19734"/>
                  </a:lnTo>
                  <a:lnTo>
                    <a:pt x="911" y="20073"/>
                  </a:lnTo>
                  <a:lnTo>
                    <a:pt x="876" y="20426"/>
                  </a:lnTo>
                  <a:lnTo>
                    <a:pt x="858" y="20608"/>
                  </a:lnTo>
                  <a:lnTo>
                    <a:pt x="786" y="20752"/>
                  </a:lnTo>
                  <a:lnTo>
                    <a:pt x="715" y="20908"/>
                  </a:lnTo>
                  <a:lnTo>
                    <a:pt x="607" y="21026"/>
                  </a:lnTo>
                  <a:lnTo>
                    <a:pt x="1394" y="20934"/>
                  </a:lnTo>
                  <a:lnTo>
                    <a:pt x="2217" y="20804"/>
                  </a:lnTo>
                  <a:lnTo>
                    <a:pt x="3039" y="20726"/>
                  </a:lnTo>
                  <a:lnTo>
                    <a:pt x="3844" y="20660"/>
                  </a:lnTo>
                  <a:lnTo>
                    <a:pt x="4595" y="20634"/>
                  </a:lnTo>
                  <a:lnTo>
                    <a:pt x="5310" y="20634"/>
                  </a:lnTo>
                  <a:lnTo>
                    <a:pt x="5650" y="20660"/>
                  </a:lnTo>
                  <a:lnTo>
                    <a:pt x="6007" y="20700"/>
                  </a:lnTo>
                  <a:lnTo>
                    <a:pt x="6276" y="20752"/>
                  </a:lnTo>
                  <a:lnTo>
                    <a:pt x="6580" y="20830"/>
                  </a:lnTo>
                  <a:close/>
                </a:path>
              </a:pathLst>
            </a:custGeom>
            <a:solidFill>
              <a:schemeClr val="bg2"/>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bg2"/>
              </a:extrusionClr>
              <a:contourClr>
                <a:schemeClr val="bg2"/>
              </a:contourClr>
            </a:sp3d>
          </p:spPr>
          <p:txBody>
            <a:bodyPr anchor="ctr" anchorCtr="1">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800" b="1">
                  <a:latin typeface="Times New Roman" panose="02020603050405020304" pitchFamily="18" charset="0"/>
                </a:rPr>
                <a:t>PACK</a:t>
              </a:r>
            </a:p>
          </p:txBody>
        </p:sp>
        <p:sp>
          <p:nvSpPr>
            <p:cNvPr id="13" name="Puzzle2"/>
            <p:cNvSpPr>
              <a:spLocks noChangeAspect="1" noEditPoints="1" noChangeArrowheads="1"/>
            </p:cNvSpPr>
            <p:nvPr/>
          </p:nvSpPr>
          <p:spPr bwMode="blackWhite">
            <a:xfrm>
              <a:off x="7669213" y="3889375"/>
              <a:ext cx="1524000" cy="947738"/>
            </a:xfrm>
            <a:custGeom>
              <a:avLst/>
              <a:gdLst>
                <a:gd name="T0" fmla="*/ 6542 w 21600"/>
                <a:gd name="T1" fmla="*/ 9180 h 21600"/>
                <a:gd name="T2" fmla="*/ 15685 w 21600"/>
                <a:gd name="T3" fmla="*/ 12569 h 21600"/>
              </a:gdLst>
              <a:ahLst/>
              <a:cxnLst/>
              <a:rect l="T0" t="T1" r="T2" b="T3"/>
              <a:pathLst>
                <a:path w="21600" h="21600">
                  <a:moveTo>
                    <a:pt x="9365" y="20836"/>
                  </a:moveTo>
                  <a:lnTo>
                    <a:pt x="9534" y="20836"/>
                  </a:lnTo>
                  <a:lnTo>
                    <a:pt x="9690" y="20762"/>
                  </a:lnTo>
                  <a:lnTo>
                    <a:pt x="9814" y="20687"/>
                  </a:lnTo>
                  <a:lnTo>
                    <a:pt x="9926" y="20575"/>
                  </a:lnTo>
                  <a:lnTo>
                    <a:pt x="10015" y="20426"/>
                  </a:lnTo>
                  <a:lnTo>
                    <a:pt x="10071" y="20296"/>
                  </a:lnTo>
                  <a:lnTo>
                    <a:pt x="10116" y="20110"/>
                  </a:lnTo>
                  <a:lnTo>
                    <a:pt x="10139" y="19905"/>
                  </a:lnTo>
                  <a:lnTo>
                    <a:pt x="10139" y="19682"/>
                  </a:lnTo>
                  <a:lnTo>
                    <a:pt x="10116" y="19440"/>
                  </a:lnTo>
                  <a:lnTo>
                    <a:pt x="10071" y="19142"/>
                  </a:lnTo>
                  <a:lnTo>
                    <a:pt x="10015" y="18900"/>
                  </a:lnTo>
                  <a:lnTo>
                    <a:pt x="9903" y="18620"/>
                  </a:lnTo>
                  <a:lnTo>
                    <a:pt x="9791" y="18285"/>
                  </a:lnTo>
                  <a:lnTo>
                    <a:pt x="9646" y="17968"/>
                  </a:lnTo>
                  <a:lnTo>
                    <a:pt x="9478" y="17652"/>
                  </a:lnTo>
                  <a:lnTo>
                    <a:pt x="9388" y="17466"/>
                  </a:lnTo>
                  <a:lnTo>
                    <a:pt x="9321" y="17298"/>
                  </a:lnTo>
                  <a:lnTo>
                    <a:pt x="9265" y="17112"/>
                  </a:lnTo>
                  <a:lnTo>
                    <a:pt x="9197" y="16926"/>
                  </a:lnTo>
                  <a:lnTo>
                    <a:pt x="9130" y="16535"/>
                  </a:lnTo>
                  <a:lnTo>
                    <a:pt x="9108" y="16144"/>
                  </a:lnTo>
                  <a:lnTo>
                    <a:pt x="9108" y="15753"/>
                  </a:lnTo>
                  <a:lnTo>
                    <a:pt x="9175" y="15362"/>
                  </a:lnTo>
                  <a:lnTo>
                    <a:pt x="9242" y="14971"/>
                  </a:lnTo>
                  <a:lnTo>
                    <a:pt x="9365" y="14580"/>
                  </a:lnTo>
                  <a:lnTo>
                    <a:pt x="9500" y="14244"/>
                  </a:lnTo>
                  <a:lnTo>
                    <a:pt x="9668" y="13891"/>
                  </a:lnTo>
                  <a:lnTo>
                    <a:pt x="9858" y="13611"/>
                  </a:lnTo>
                  <a:lnTo>
                    <a:pt x="10071" y="13351"/>
                  </a:lnTo>
                  <a:lnTo>
                    <a:pt x="10295" y="13146"/>
                  </a:lnTo>
                  <a:lnTo>
                    <a:pt x="10553" y="12997"/>
                  </a:lnTo>
                  <a:lnTo>
                    <a:pt x="10811" y="12885"/>
                  </a:lnTo>
                  <a:lnTo>
                    <a:pt x="11068" y="12866"/>
                  </a:lnTo>
                  <a:lnTo>
                    <a:pt x="11348" y="12885"/>
                  </a:lnTo>
                  <a:lnTo>
                    <a:pt x="11606" y="12997"/>
                  </a:lnTo>
                  <a:lnTo>
                    <a:pt x="11841" y="13183"/>
                  </a:lnTo>
                  <a:lnTo>
                    <a:pt x="12054" y="13388"/>
                  </a:lnTo>
                  <a:lnTo>
                    <a:pt x="12245" y="13648"/>
                  </a:lnTo>
                  <a:lnTo>
                    <a:pt x="12413" y="13928"/>
                  </a:lnTo>
                  <a:lnTo>
                    <a:pt x="12547" y="14244"/>
                  </a:lnTo>
                  <a:lnTo>
                    <a:pt x="12682" y="14617"/>
                  </a:lnTo>
                  <a:lnTo>
                    <a:pt x="12760" y="15008"/>
                  </a:lnTo>
                  <a:lnTo>
                    <a:pt x="12827" y="15399"/>
                  </a:lnTo>
                  <a:lnTo>
                    <a:pt x="12850" y="15753"/>
                  </a:lnTo>
                  <a:lnTo>
                    <a:pt x="12850" y="16144"/>
                  </a:lnTo>
                  <a:lnTo>
                    <a:pt x="12805" y="16535"/>
                  </a:lnTo>
                  <a:lnTo>
                    <a:pt x="12738" y="16888"/>
                  </a:lnTo>
                  <a:lnTo>
                    <a:pt x="12659" y="17224"/>
                  </a:lnTo>
                  <a:lnTo>
                    <a:pt x="12502" y="17503"/>
                  </a:lnTo>
                  <a:lnTo>
                    <a:pt x="12222" y="18043"/>
                  </a:lnTo>
                  <a:lnTo>
                    <a:pt x="11965" y="18546"/>
                  </a:lnTo>
                  <a:lnTo>
                    <a:pt x="11864" y="18751"/>
                  </a:lnTo>
                  <a:lnTo>
                    <a:pt x="11774" y="18974"/>
                  </a:lnTo>
                  <a:lnTo>
                    <a:pt x="11707" y="19179"/>
                  </a:lnTo>
                  <a:lnTo>
                    <a:pt x="11662" y="19365"/>
                  </a:lnTo>
                  <a:lnTo>
                    <a:pt x="11629" y="19570"/>
                  </a:lnTo>
                  <a:lnTo>
                    <a:pt x="11629" y="19756"/>
                  </a:lnTo>
                  <a:lnTo>
                    <a:pt x="11629" y="19942"/>
                  </a:lnTo>
                  <a:lnTo>
                    <a:pt x="11640" y="20110"/>
                  </a:lnTo>
                  <a:lnTo>
                    <a:pt x="11707" y="20296"/>
                  </a:lnTo>
                  <a:lnTo>
                    <a:pt x="11797" y="20464"/>
                  </a:lnTo>
                  <a:lnTo>
                    <a:pt x="11886" y="20650"/>
                  </a:lnTo>
                  <a:lnTo>
                    <a:pt x="12032" y="20836"/>
                  </a:lnTo>
                  <a:lnTo>
                    <a:pt x="12200" y="21004"/>
                  </a:lnTo>
                  <a:lnTo>
                    <a:pt x="12413" y="21190"/>
                  </a:lnTo>
                  <a:lnTo>
                    <a:pt x="12659" y="21320"/>
                  </a:lnTo>
                  <a:lnTo>
                    <a:pt x="12951" y="21432"/>
                  </a:lnTo>
                  <a:lnTo>
                    <a:pt x="13275" y="21544"/>
                  </a:lnTo>
                  <a:lnTo>
                    <a:pt x="13600" y="21655"/>
                  </a:lnTo>
                  <a:lnTo>
                    <a:pt x="13970" y="21693"/>
                  </a:lnTo>
                  <a:lnTo>
                    <a:pt x="14329" y="21730"/>
                  </a:lnTo>
                  <a:lnTo>
                    <a:pt x="14698" y="21730"/>
                  </a:lnTo>
                  <a:lnTo>
                    <a:pt x="15057" y="21730"/>
                  </a:lnTo>
                  <a:lnTo>
                    <a:pt x="15426" y="21655"/>
                  </a:lnTo>
                  <a:lnTo>
                    <a:pt x="15774" y="21581"/>
                  </a:lnTo>
                  <a:lnTo>
                    <a:pt x="16110" y="21432"/>
                  </a:lnTo>
                  <a:lnTo>
                    <a:pt x="16435" y="21302"/>
                  </a:lnTo>
                  <a:lnTo>
                    <a:pt x="16715" y="21078"/>
                  </a:lnTo>
                  <a:lnTo>
                    <a:pt x="16950" y="20836"/>
                  </a:lnTo>
                  <a:lnTo>
                    <a:pt x="17017" y="20650"/>
                  </a:lnTo>
                  <a:lnTo>
                    <a:pt x="17062" y="20426"/>
                  </a:lnTo>
                  <a:lnTo>
                    <a:pt x="17107" y="20222"/>
                  </a:lnTo>
                  <a:lnTo>
                    <a:pt x="17129" y="19980"/>
                  </a:lnTo>
                  <a:lnTo>
                    <a:pt x="17141" y="19477"/>
                  </a:lnTo>
                  <a:lnTo>
                    <a:pt x="17141" y="18974"/>
                  </a:lnTo>
                  <a:lnTo>
                    <a:pt x="17129" y="18397"/>
                  </a:lnTo>
                  <a:lnTo>
                    <a:pt x="17085" y="17820"/>
                  </a:lnTo>
                  <a:lnTo>
                    <a:pt x="17040" y="17261"/>
                  </a:lnTo>
                  <a:lnTo>
                    <a:pt x="16973" y="16646"/>
                  </a:lnTo>
                  <a:lnTo>
                    <a:pt x="16827" y="15511"/>
                  </a:lnTo>
                  <a:lnTo>
                    <a:pt x="16715" y="14393"/>
                  </a:lnTo>
                  <a:lnTo>
                    <a:pt x="16692" y="13928"/>
                  </a:lnTo>
                  <a:lnTo>
                    <a:pt x="16670" y="13462"/>
                  </a:lnTo>
                  <a:lnTo>
                    <a:pt x="16692" y="13071"/>
                  </a:lnTo>
                  <a:lnTo>
                    <a:pt x="16760" y="12755"/>
                  </a:lnTo>
                  <a:lnTo>
                    <a:pt x="16827" y="12419"/>
                  </a:lnTo>
                  <a:lnTo>
                    <a:pt x="16928" y="12140"/>
                  </a:lnTo>
                  <a:lnTo>
                    <a:pt x="17062" y="11898"/>
                  </a:lnTo>
                  <a:lnTo>
                    <a:pt x="17185" y="11675"/>
                  </a:lnTo>
                  <a:lnTo>
                    <a:pt x="17342" y="11470"/>
                  </a:lnTo>
                  <a:lnTo>
                    <a:pt x="17488" y="11284"/>
                  </a:lnTo>
                  <a:lnTo>
                    <a:pt x="17667" y="11135"/>
                  </a:lnTo>
                  <a:lnTo>
                    <a:pt x="17835" y="11042"/>
                  </a:lnTo>
                  <a:lnTo>
                    <a:pt x="18003" y="10930"/>
                  </a:lnTo>
                  <a:lnTo>
                    <a:pt x="18182" y="10893"/>
                  </a:lnTo>
                  <a:lnTo>
                    <a:pt x="18351" y="10893"/>
                  </a:lnTo>
                  <a:lnTo>
                    <a:pt x="18519" y="10967"/>
                  </a:lnTo>
                  <a:lnTo>
                    <a:pt x="18675" y="11042"/>
                  </a:lnTo>
                  <a:lnTo>
                    <a:pt x="18821" y="11172"/>
                  </a:lnTo>
                  <a:lnTo>
                    <a:pt x="18978" y="11358"/>
                  </a:lnTo>
                  <a:lnTo>
                    <a:pt x="19101" y="11600"/>
                  </a:lnTo>
                  <a:lnTo>
                    <a:pt x="19236" y="11861"/>
                  </a:lnTo>
                  <a:lnTo>
                    <a:pt x="19404" y="12028"/>
                  </a:lnTo>
                  <a:lnTo>
                    <a:pt x="19572" y="12177"/>
                  </a:lnTo>
                  <a:lnTo>
                    <a:pt x="19785" y="12289"/>
                  </a:lnTo>
                  <a:lnTo>
                    <a:pt x="19986" y="12289"/>
                  </a:lnTo>
                  <a:lnTo>
                    <a:pt x="20199" y="12289"/>
                  </a:lnTo>
                  <a:lnTo>
                    <a:pt x="20412" y="12215"/>
                  </a:lnTo>
                  <a:lnTo>
                    <a:pt x="20602" y="12103"/>
                  </a:lnTo>
                  <a:lnTo>
                    <a:pt x="20804" y="11973"/>
                  </a:lnTo>
                  <a:lnTo>
                    <a:pt x="20995" y="11786"/>
                  </a:lnTo>
                  <a:lnTo>
                    <a:pt x="21163" y="11563"/>
                  </a:lnTo>
                  <a:lnTo>
                    <a:pt x="21319" y="11321"/>
                  </a:lnTo>
                  <a:lnTo>
                    <a:pt x="21420" y="11079"/>
                  </a:lnTo>
                  <a:lnTo>
                    <a:pt x="21532" y="10744"/>
                  </a:lnTo>
                  <a:lnTo>
                    <a:pt x="21577" y="10427"/>
                  </a:lnTo>
                  <a:lnTo>
                    <a:pt x="21600" y="10111"/>
                  </a:lnTo>
                  <a:lnTo>
                    <a:pt x="21577" y="9608"/>
                  </a:lnTo>
                  <a:lnTo>
                    <a:pt x="21532" y="9142"/>
                  </a:lnTo>
                  <a:lnTo>
                    <a:pt x="21420" y="8751"/>
                  </a:lnTo>
                  <a:lnTo>
                    <a:pt x="21319" y="8397"/>
                  </a:lnTo>
                  <a:lnTo>
                    <a:pt x="21163" y="8062"/>
                  </a:lnTo>
                  <a:lnTo>
                    <a:pt x="20995" y="7820"/>
                  </a:lnTo>
                  <a:lnTo>
                    <a:pt x="20804" y="7597"/>
                  </a:lnTo>
                  <a:lnTo>
                    <a:pt x="20602" y="7429"/>
                  </a:lnTo>
                  <a:lnTo>
                    <a:pt x="20412" y="7317"/>
                  </a:lnTo>
                  <a:lnTo>
                    <a:pt x="20199" y="7206"/>
                  </a:lnTo>
                  <a:lnTo>
                    <a:pt x="19986" y="7168"/>
                  </a:lnTo>
                  <a:lnTo>
                    <a:pt x="19785" y="7206"/>
                  </a:lnTo>
                  <a:lnTo>
                    <a:pt x="19572" y="7243"/>
                  </a:lnTo>
                  <a:lnTo>
                    <a:pt x="19404" y="7355"/>
                  </a:lnTo>
                  <a:lnTo>
                    <a:pt x="19236" y="7504"/>
                  </a:lnTo>
                  <a:lnTo>
                    <a:pt x="19101" y="7708"/>
                  </a:lnTo>
                  <a:lnTo>
                    <a:pt x="18978" y="7895"/>
                  </a:lnTo>
                  <a:lnTo>
                    <a:pt x="18799" y="8025"/>
                  </a:lnTo>
                  <a:lnTo>
                    <a:pt x="18631" y="8174"/>
                  </a:lnTo>
                  <a:lnTo>
                    <a:pt x="18440" y="8248"/>
                  </a:lnTo>
                  <a:lnTo>
                    <a:pt x="18239" y="8286"/>
                  </a:lnTo>
                  <a:lnTo>
                    <a:pt x="18048" y="8323"/>
                  </a:lnTo>
                  <a:lnTo>
                    <a:pt x="17858" y="8323"/>
                  </a:lnTo>
                  <a:lnTo>
                    <a:pt x="17667" y="8248"/>
                  </a:lnTo>
                  <a:lnTo>
                    <a:pt x="17465" y="8174"/>
                  </a:lnTo>
                  <a:lnTo>
                    <a:pt x="17275" y="8062"/>
                  </a:lnTo>
                  <a:lnTo>
                    <a:pt x="17107" y="7969"/>
                  </a:lnTo>
                  <a:lnTo>
                    <a:pt x="16950" y="7783"/>
                  </a:lnTo>
                  <a:lnTo>
                    <a:pt x="16827" y="7597"/>
                  </a:lnTo>
                  <a:lnTo>
                    <a:pt x="16715" y="7429"/>
                  </a:lnTo>
                  <a:lnTo>
                    <a:pt x="16648" y="7168"/>
                  </a:lnTo>
                  <a:lnTo>
                    <a:pt x="16614" y="6926"/>
                  </a:lnTo>
                  <a:lnTo>
                    <a:pt x="16592" y="6498"/>
                  </a:lnTo>
                  <a:lnTo>
                    <a:pt x="16592" y="5772"/>
                  </a:lnTo>
                  <a:lnTo>
                    <a:pt x="16625" y="4915"/>
                  </a:lnTo>
                  <a:lnTo>
                    <a:pt x="16670" y="3928"/>
                  </a:lnTo>
                  <a:lnTo>
                    <a:pt x="16737" y="2960"/>
                  </a:lnTo>
                  <a:lnTo>
                    <a:pt x="16804" y="1992"/>
                  </a:lnTo>
                  <a:lnTo>
                    <a:pt x="16883" y="1173"/>
                  </a:lnTo>
                  <a:lnTo>
                    <a:pt x="16950" y="521"/>
                  </a:lnTo>
                  <a:lnTo>
                    <a:pt x="16928" y="521"/>
                  </a:lnTo>
                  <a:lnTo>
                    <a:pt x="16905" y="521"/>
                  </a:lnTo>
                  <a:lnTo>
                    <a:pt x="16244" y="484"/>
                  </a:lnTo>
                  <a:lnTo>
                    <a:pt x="15617" y="428"/>
                  </a:lnTo>
                  <a:lnTo>
                    <a:pt x="15046" y="353"/>
                  </a:lnTo>
                  <a:lnTo>
                    <a:pt x="14508" y="279"/>
                  </a:lnTo>
                  <a:lnTo>
                    <a:pt x="14026" y="167"/>
                  </a:lnTo>
                  <a:lnTo>
                    <a:pt x="13623" y="93"/>
                  </a:lnTo>
                  <a:lnTo>
                    <a:pt x="13320" y="18"/>
                  </a:lnTo>
                  <a:lnTo>
                    <a:pt x="13107" y="18"/>
                  </a:lnTo>
                  <a:lnTo>
                    <a:pt x="12973" y="18"/>
                  </a:lnTo>
                  <a:lnTo>
                    <a:pt x="12850" y="130"/>
                  </a:lnTo>
                  <a:lnTo>
                    <a:pt x="12715" y="279"/>
                  </a:lnTo>
                  <a:lnTo>
                    <a:pt x="12614" y="446"/>
                  </a:lnTo>
                  <a:lnTo>
                    <a:pt x="12502" y="670"/>
                  </a:lnTo>
                  <a:lnTo>
                    <a:pt x="12413" y="912"/>
                  </a:lnTo>
                  <a:lnTo>
                    <a:pt x="12357" y="1210"/>
                  </a:lnTo>
                  <a:lnTo>
                    <a:pt x="12312" y="1526"/>
                  </a:lnTo>
                  <a:lnTo>
                    <a:pt x="12267" y="1843"/>
                  </a:lnTo>
                  <a:lnTo>
                    <a:pt x="12245" y="2215"/>
                  </a:lnTo>
                  <a:lnTo>
                    <a:pt x="12267" y="2532"/>
                  </a:lnTo>
                  <a:lnTo>
                    <a:pt x="12312" y="2886"/>
                  </a:lnTo>
                  <a:lnTo>
                    <a:pt x="12379" y="3240"/>
                  </a:lnTo>
                  <a:lnTo>
                    <a:pt x="12458" y="3556"/>
                  </a:lnTo>
                  <a:lnTo>
                    <a:pt x="12570" y="3891"/>
                  </a:lnTo>
                  <a:lnTo>
                    <a:pt x="12738" y="4171"/>
                  </a:lnTo>
                  <a:lnTo>
                    <a:pt x="12917" y="4487"/>
                  </a:lnTo>
                  <a:lnTo>
                    <a:pt x="13040" y="4860"/>
                  </a:lnTo>
                  <a:lnTo>
                    <a:pt x="13152" y="5251"/>
                  </a:lnTo>
                  <a:lnTo>
                    <a:pt x="13208" y="5604"/>
                  </a:lnTo>
                  <a:lnTo>
                    <a:pt x="13253" y="5995"/>
                  </a:lnTo>
                  <a:lnTo>
                    <a:pt x="13231" y="6386"/>
                  </a:lnTo>
                  <a:lnTo>
                    <a:pt x="13208" y="6740"/>
                  </a:lnTo>
                  <a:lnTo>
                    <a:pt x="13130" y="7094"/>
                  </a:lnTo>
                  <a:lnTo>
                    <a:pt x="13040" y="7429"/>
                  </a:lnTo>
                  <a:lnTo>
                    <a:pt x="12895" y="7746"/>
                  </a:lnTo>
                  <a:lnTo>
                    <a:pt x="12715" y="8025"/>
                  </a:lnTo>
                  <a:lnTo>
                    <a:pt x="12525" y="8286"/>
                  </a:lnTo>
                  <a:lnTo>
                    <a:pt x="12312" y="8491"/>
                  </a:lnTo>
                  <a:lnTo>
                    <a:pt x="12054" y="8677"/>
                  </a:lnTo>
                  <a:lnTo>
                    <a:pt x="11752" y="8788"/>
                  </a:lnTo>
                  <a:lnTo>
                    <a:pt x="11449" y="8826"/>
                  </a:lnTo>
                  <a:lnTo>
                    <a:pt x="11281" y="8826"/>
                  </a:lnTo>
                  <a:lnTo>
                    <a:pt x="11124" y="8826"/>
                  </a:lnTo>
                  <a:lnTo>
                    <a:pt x="11001" y="8788"/>
                  </a:lnTo>
                  <a:lnTo>
                    <a:pt x="10844" y="8714"/>
                  </a:lnTo>
                  <a:lnTo>
                    <a:pt x="10721" y="8640"/>
                  </a:lnTo>
                  <a:lnTo>
                    <a:pt x="10609" y="8565"/>
                  </a:lnTo>
                  <a:lnTo>
                    <a:pt x="10486" y="8453"/>
                  </a:lnTo>
                  <a:lnTo>
                    <a:pt x="10374" y="8323"/>
                  </a:lnTo>
                  <a:lnTo>
                    <a:pt x="10183" y="8062"/>
                  </a:lnTo>
                  <a:lnTo>
                    <a:pt x="10038" y="7746"/>
                  </a:lnTo>
                  <a:lnTo>
                    <a:pt x="9903" y="7392"/>
                  </a:lnTo>
                  <a:lnTo>
                    <a:pt x="9791" y="7001"/>
                  </a:lnTo>
                  <a:lnTo>
                    <a:pt x="9735" y="6610"/>
                  </a:lnTo>
                  <a:lnTo>
                    <a:pt x="9690" y="6219"/>
                  </a:lnTo>
                  <a:lnTo>
                    <a:pt x="9668" y="5772"/>
                  </a:lnTo>
                  <a:lnTo>
                    <a:pt x="9690" y="5381"/>
                  </a:lnTo>
                  <a:lnTo>
                    <a:pt x="9758" y="4990"/>
                  </a:lnTo>
                  <a:lnTo>
                    <a:pt x="9836" y="4636"/>
                  </a:lnTo>
                  <a:lnTo>
                    <a:pt x="9948" y="4320"/>
                  </a:lnTo>
                  <a:lnTo>
                    <a:pt x="10071" y="4022"/>
                  </a:lnTo>
                  <a:lnTo>
                    <a:pt x="10206" y="3817"/>
                  </a:lnTo>
                  <a:lnTo>
                    <a:pt x="10318" y="3593"/>
                  </a:lnTo>
                  <a:lnTo>
                    <a:pt x="10396" y="3351"/>
                  </a:lnTo>
                  <a:lnTo>
                    <a:pt x="10463" y="3109"/>
                  </a:lnTo>
                  <a:lnTo>
                    <a:pt x="10508" y="2848"/>
                  </a:lnTo>
                  <a:lnTo>
                    <a:pt x="10531" y="2606"/>
                  </a:lnTo>
                  <a:lnTo>
                    <a:pt x="10508" y="2346"/>
                  </a:lnTo>
                  <a:lnTo>
                    <a:pt x="10463" y="2141"/>
                  </a:lnTo>
                  <a:lnTo>
                    <a:pt x="10396" y="1880"/>
                  </a:lnTo>
                  <a:lnTo>
                    <a:pt x="10295" y="1638"/>
                  </a:lnTo>
                  <a:lnTo>
                    <a:pt x="10161" y="1415"/>
                  </a:lnTo>
                  <a:lnTo>
                    <a:pt x="9970" y="1210"/>
                  </a:lnTo>
                  <a:lnTo>
                    <a:pt x="9758" y="986"/>
                  </a:lnTo>
                  <a:lnTo>
                    <a:pt x="9500" y="819"/>
                  </a:lnTo>
                  <a:lnTo>
                    <a:pt x="9197" y="670"/>
                  </a:lnTo>
                  <a:lnTo>
                    <a:pt x="8850" y="521"/>
                  </a:lnTo>
                  <a:lnTo>
                    <a:pt x="8480" y="446"/>
                  </a:lnTo>
                  <a:lnTo>
                    <a:pt x="8010" y="428"/>
                  </a:lnTo>
                  <a:lnTo>
                    <a:pt x="7427" y="428"/>
                  </a:lnTo>
                  <a:lnTo>
                    <a:pt x="6834" y="446"/>
                  </a:lnTo>
                  <a:lnTo>
                    <a:pt x="6206" y="521"/>
                  </a:lnTo>
                  <a:lnTo>
                    <a:pt x="5624" y="633"/>
                  </a:lnTo>
                  <a:lnTo>
                    <a:pt x="5131" y="744"/>
                  </a:lnTo>
                  <a:lnTo>
                    <a:pt x="4750" y="856"/>
                  </a:lnTo>
                  <a:lnTo>
                    <a:pt x="4873" y="1564"/>
                  </a:lnTo>
                  <a:lnTo>
                    <a:pt x="5052" y="2495"/>
                  </a:lnTo>
                  <a:lnTo>
                    <a:pt x="5198" y="3556"/>
                  </a:lnTo>
                  <a:lnTo>
                    <a:pt x="5321" y="4673"/>
                  </a:lnTo>
                  <a:lnTo>
                    <a:pt x="5366" y="5213"/>
                  </a:lnTo>
                  <a:lnTo>
                    <a:pt x="5411" y="5753"/>
                  </a:lnTo>
                  <a:lnTo>
                    <a:pt x="5433" y="6275"/>
                  </a:lnTo>
                  <a:lnTo>
                    <a:pt x="5433" y="6740"/>
                  </a:lnTo>
                  <a:lnTo>
                    <a:pt x="5388" y="7168"/>
                  </a:lnTo>
                  <a:lnTo>
                    <a:pt x="5343" y="7541"/>
                  </a:lnTo>
                  <a:lnTo>
                    <a:pt x="5310" y="7708"/>
                  </a:lnTo>
                  <a:lnTo>
                    <a:pt x="5265" y="7857"/>
                  </a:lnTo>
                  <a:lnTo>
                    <a:pt x="5220" y="7969"/>
                  </a:lnTo>
                  <a:lnTo>
                    <a:pt x="5153" y="8062"/>
                  </a:lnTo>
                  <a:lnTo>
                    <a:pt x="5030" y="8248"/>
                  </a:lnTo>
                  <a:lnTo>
                    <a:pt x="4873" y="8397"/>
                  </a:lnTo>
                  <a:lnTo>
                    <a:pt x="4750" y="8528"/>
                  </a:lnTo>
                  <a:lnTo>
                    <a:pt x="4593" y="8640"/>
                  </a:lnTo>
                  <a:lnTo>
                    <a:pt x="4447" y="8714"/>
                  </a:lnTo>
                  <a:lnTo>
                    <a:pt x="4290" y="8751"/>
                  </a:lnTo>
                  <a:lnTo>
                    <a:pt x="4122" y="8788"/>
                  </a:lnTo>
                  <a:lnTo>
                    <a:pt x="3977" y="8788"/>
                  </a:lnTo>
                  <a:lnTo>
                    <a:pt x="3820" y="8751"/>
                  </a:lnTo>
                  <a:lnTo>
                    <a:pt x="3697" y="8714"/>
                  </a:lnTo>
                  <a:lnTo>
                    <a:pt x="3540" y="8677"/>
                  </a:lnTo>
                  <a:lnTo>
                    <a:pt x="3417" y="8602"/>
                  </a:lnTo>
                  <a:lnTo>
                    <a:pt x="3282" y="8491"/>
                  </a:lnTo>
                  <a:lnTo>
                    <a:pt x="3159" y="8360"/>
                  </a:lnTo>
                  <a:lnTo>
                    <a:pt x="3047" y="8248"/>
                  </a:lnTo>
                  <a:lnTo>
                    <a:pt x="2957" y="8062"/>
                  </a:lnTo>
                  <a:lnTo>
                    <a:pt x="2812" y="7857"/>
                  </a:lnTo>
                  <a:lnTo>
                    <a:pt x="2643" y="7671"/>
                  </a:lnTo>
                  <a:lnTo>
                    <a:pt x="2442" y="7541"/>
                  </a:lnTo>
                  <a:lnTo>
                    <a:pt x="2207" y="7466"/>
                  </a:lnTo>
                  <a:lnTo>
                    <a:pt x="1994" y="7429"/>
                  </a:lnTo>
                  <a:lnTo>
                    <a:pt x="1736" y="7429"/>
                  </a:lnTo>
                  <a:lnTo>
                    <a:pt x="1501" y="7466"/>
                  </a:lnTo>
                  <a:lnTo>
                    <a:pt x="1265" y="7559"/>
                  </a:lnTo>
                  <a:lnTo>
                    <a:pt x="1030" y="7708"/>
                  </a:lnTo>
                  <a:lnTo>
                    <a:pt x="817" y="7932"/>
                  </a:lnTo>
                  <a:lnTo>
                    <a:pt x="593" y="8211"/>
                  </a:lnTo>
                  <a:lnTo>
                    <a:pt x="425" y="8528"/>
                  </a:lnTo>
                  <a:lnTo>
                    <a:pt x="358" y="8714"/>
                  </a:lnTo>
                  <a:lnTo>
                    <a:pt x="280" y="8919"/>
                  </a:lnTo>
                  <a:lnTo>
                    <a:pt x="235" y="9142"/>
                  </a:lnTo>
                  <a:lnTo>
                    <a:pt x="168" y="9347"/>
                  </a:lnTo>
                  <a:lnTo>
                    <a:pt x="123" y="9608"/>
                  </a:lnTo>
                  <a:lnTo>
                    <a:pt x="100" y="9887"/>
                  </a:lnTo>
                  <a:lnTo>
                    <a:pt x="78" y="10185"/>
                  </a:lnTo>
                  <a:lnTo>
                    <a:pt x="78" y="10464"/>
                  </a:lnTo>
                  <a:lnTo>
                    <a:pt x="78" y="10706"/>
                  </a:lnTo>
                  <a:lnTo>
                    <a:pt x="100" y="10967"/>
                  </a:lnTo>
                  <a:lnTo>
                    <a:pt x="123" y="11172"/>
                  </a:lnTo>
                  <a:lnTo>
                    <a:pt x="168" y="11395"/>
                  </a:lnTo>
                  <a:lnTo>
                    <a:pt x="212" y="11600"/>
                  </a:lnTo>
                  <a:lnTo>
                    <a:pt x="280" y="11786"/>
                  </a:lnTo>
                  <a:lnTo>
                    <a:pt x="336" y="11973"/>
                  </a:lnTo>
                  <a:lnTo>
                    <a:pt x="425" y="12140"/>
                  </a:lnTo>
                  <a:lnTo>
                    <a:pt x="582" y="12419"/>
                  </a:lnTo>
                  <a:lnTo>
                    <a:pt x="773" y="12680"/>
                  </a:lnTo>
                  <a:lnTo>
                    <a:pt x="985" y="12866"/>
                  </a:lnTo>
                  <a:lnTo>
                    <a:pt x="1198" y="12997"/>
                  </a:lnTo>
                  <a:lnTo>
                    <a:pt x="1434" y="13108"/>
                  </a:lnTo>
                  <a:lnTo>
                    <a:pt x="1646" y="13183"/>
                  </a:lnTo>
                  <a:lnTo>
                    <a:pt x="1893" y="13183"/>
                  </a:lnTo>
                  <a:lnTo>
                    <a:pt x="2106" y="13146"/>
                  </a:lnTo>
                  <a:lnTo>
                    <a:pt x="2296" y="13071"/>
                  </a:lnTo>
                  <a:lnTo>
                    <a:pt x="2464" y="12960"/>
                  </a:lnTo>
                  <a:lnTo>
                    <a:pt x="2621" y="12792"/>
                  </a:lnTo>
                  <a:lnTo>
                    <a:pt x="2722" y="12606"/>
                  </a:lnTo>
                  <a:lnTo>
                    <a:pt x="2834" y="12419"/>
                  </a:lnTo>
                  <a:lnTo>
                    <a:pt x="2957" y="12289"/>
                  </a:lnTo>
                  <a:lnTo>
                    <a:pt x="3114" y="12177"/>
                  </a:lnTo>
                  <a:lnTo>
                    <a:pt x="3260" y="12103"/>
                  </a:lnTo>
                  <a:lnTo>
                    <a:pt x="3439" y="12103"/>
                  </a:lnTo>
                  <a:lnTo>
                    <a:pt x="3607" y="12103"/>
                  </a:lnTo>
                  <a:lnTo>
                    <a:pt x="3753" y="12177"/>
                  </a:lnTo>
                  <a:lnTo>
                    <a:pt x="3932" y="12252"/>
                  </a:lnTo>
                  <a:lnTo>
                    <a:pt x="4100" y="12364"/>
                  </a:lnTo>
                  <a:lnTo>
                    <a:pt x="4257" y="12494"/>
                  </a:lnTo>
                  <a:lnTo>
                    <a:pt x="4380" y="12643"/>
                  </a:lnTo>
                  <a:lnTo>
                    <a:pt x="4514" y="12829"/>
                  </a:lnTo>
                  <a:lnTo>
                    <a:pt x="4593" y="13034"/>
                  </a:lnTo>
                  <a:lnTo>
                    <a:pt x="4682" y="13257"/>
                  </a:lnTo>
                  <a:lnTo>
                    <a:pt x="4727" y="13462"/>
                  </a:lnTo>
                  <a:lnTo>
                    <a:pt x="4750" y="13686"/>
                  </a:lnTo>
                  <a:lnTo>
                    <a:pt x="4727" y="14282"/>
                  </a:lnTo>
                  <a:lnTo>
                    <a:pt x="4682" y="15045"/>
                  </a:lnTo>
                  <a:lnTo>
                    <a:pt x="4638" y="15976"/>
                  </a:lnTo>
                  <a:lnTo>
                    <a:pt x="4615" y="16926"/>
                  </a:lnTo>
                  <a:lnTo>
                    <a:pt x="4593" y="17968"/>
                  </a:lnTo>
                  <a:lnTo>
                    <a:pt x="4593" y="19011"/>
                  </a:lnTo>
                  <a:lnTo>
                    <a:pt x="4615" y="19514"/>
                  </a:lnTo>
                  <a:lnTo>
                    <a:pt x="4638" y="19980"/>
                  </a:lnTo>
                  <a:lnTo>
                    <a:pt x="4682" y="20426"/>
                  </a:lnTo>
                  <a:lnTo>
                    <a:pt x="4750" y="20836"/>
                  </a:lnTo>
                  <a:lnTo>
                    <a:pt x="4873" y="20929"/>
                  </a:lnTo>
                  <a:lnTo>
                    <a:pt x="5063" y="21004"/>
                  </a:lnTo>
                  <a:lnTo>
                    <a:pt x="5287" y="21078"/>
                  </a:lnTo>
                  <a:lnTo>
                    <a:pt x="5500" y="21115"/>
                  </a:lnTo>
                  <a:lnTo>
                    <a:pt x="6060" y="21115"/>
                  </a:lnTo>
                  <a:lnTo>
                    <a:pt x="6654" y="21078"/>
                  </a:lnTo>
                  <a:lnTo>
                    <a:pt x="7326" y="21004"/>
                  </a:lnTo>
                  <a:lnTo>
                    <a:pt x="8010" y="20929"/>
                  </a:lnTo>
                  <a:lnTo>
                    <a:pt x="8704" y="20855"/>
                  </a:lnTo>
                  <a:lnTo>
                    <a:pt x="9365" y="20836"/>
                  </a:lnTo>
                  <a:close/>
                </a:path>
              </a:pathLst>
            </a:custGeom>
            <a:solidFill>
              <a:schemeClr val="bg2"/>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bg2"/>
              </a:extrusionClr>
              <a:contourClr>
                <a:schemeClr val="bg2"/>
              </a:contourClr>
            </a:sp3d>
          </p:spPr>
          <p:txBody>
            <a:bodyPr anchor="ctr" anchorCtr="1">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1800" b="1">
                  <a:latin typeface="Times New Roman" panose="02020603050405020304" pitchFamily="18" charset="0"/>
                </a:rPr>
                <a:t>Skills</a:t>
              </a:r>
            </a:p>
          </p:txBody>
        </p:sp>
        <p:sp>
          <p:nvSpPr>
            <p:cNvPr id="14" name="Puzzle3"/>
            <p:cNvSpPr>
              <a:spLocks noChangeAspect="1" noEditPoints="1" noChangeArrowheads="1"/>
            </p:cNvSpPr>
            <p:nvPr/>
          </p:nvSpPr>
          <p:spPr bwMode="blackWhite">
            <a:xfrm>
              <a:off x="8839201" y="3500438"/>
              <a:ext cx="963613" cy="1327150"/>
            </a:xfrm>
            <a:custGeom>
              <a:avLst/>
              <a:gdLst>
                <a:gd name="T0" fmla="*/ 1054 w 21600"/>
                <a:gd name="T1" fmla="*/ 7565 h 21600"/>
                <a:gd name="T2" fmla="*/ 19866 w 21600"/>
                <a:gd name="T3" fmla="*/ 11296 h 21600"/>
              </a:gdLst>
              <a:ahLst/>
              <a:cxnLst/>
              <a:rect l="T0" t="T1" r="T2" b="T3"/>
              <a:pathLst>
                <a:path w="21600" h="21600">
                  <a:moveTo>
                    <a:pt x="6580" y="20830"/>
                  </a:moveTo>
                  <a:lnTo>
                    <a:pt x="7062" y="20960"/>
                  </a:lnTo>
                  <a:lnTo>
                    <a:pt x="7474" y="21026"/>
                  </a:lnTo>
                  <a:lnTo>
                    <a:pt x="7885" y="21052"/>
                  </a:lnTo>
                  <a:lnTo>
                    <a:pt x="8207" y="21052"/>
                  </a:lnTo>
                  <a:lnTo>
                    <a:pt x="8511" y="21000"/>
                  </a:lnTo>
                  <a:lnTo>
                    <a:pt x="8779" y="20934"/>
                  </a:lnTo>
                  <a:lnTo>
                    <a:pt x="8994" y="20830"/>
                  </a:lnTo>
                  <a:lnTo>
                    <a:pt x="9119" y="20700"/>
                  </a:lnTo>
                  <a:lnTo>
                    <a:pt x="9262" y="20556"/>
                  </a:lnTo>
                  <a:lnTo>
                    <a:pt x="9333" y="20400"/>
                  </a:lnTo>
                  <a:lnTo>
                    <a:pt x="9369" y="20230"/>
                  </a:lnTo>
                  <a:lnTo>
                    <a:pt x="9369" y="20034"/>
                  </a:lnTo>
                  <a:lnTo>
                    <a:pt x="9298" y="19852"/>
                  </a:lnTo>
                  <a:lnTo>
                    <a:pt x="9190" y="19682"/>
                  </a:lnTo>
                  <a:lnTo>
                    <a:pt x="9065" y="19500"/>
                  </a:lnTo>
                  <a:lnTo>
                    <a:pt x="8886" y="19330"/>
                  </a:lnTo>
                  <a:lnTo>
                    <a:pt x="8618" y="19108"/>
                  </a:lnTo>
                  <a:lnTo>
                    <a:pt x="8403" y="18847"/>
                  </a:lnTo>
                  <a:lnTo>
                    <a:pt x="8243" y="18573"/>
                  </a:lnTo>
                  <a:lnTo>
                    <a:pt x="8100" y="18300"/>
                  </a:lnTo>
                  <a:lnTo>
                    <a:pt x="7992" y="18000"/>
                  </a:lnTo>
                  <a:lnTo>
                    <a:pt x="7956" y="17700"/>
                  </a:lnTo>
                  <a:lnTo>
                    <a:pt x="7956" y="17426"/>
                  </a:lnTo>
                  <a:lnTo>
                    <a:pt x="7992" y="17126"/>
                  </a:lnTo>
                  <a:lnTo>
                    <a:pt x="8100" y="16878"/>
                  </a:lnTo>
                  <a:lnTo>
                    <a:pt x="8243" y="16630"/>
                  </a:lnTo>
                  <a:lnTo>
                    <a:pt x="8332" y="16500"/>
                  </a:lnTo>
                  <a:lnTo>
                    <a:pt x="8439" y="16369"/>
                  </a:lnTo>
                  <a:lnTo>
                    <a:pt x="8582" y="16278"/>
                  </a:lnTo>
                  <a:lnTo>
                    <a:pt x="8707" y="16173"/>
                  </a:lnTo>
                  <a:lnTo>
                    <a:pt x="8850" y="16095"/>
                  </a:lnTo>
                  <a:lnTo>
                    <a:pt x="9029" y="16017"/>
                  </a:lnTo>
                  <a:lnTo>
                    <a:pt x="9226" y="15952"/>
                  </a:lnTo>
                  <a:lnTo>
                    <a:pt x="9405" y="15873"/>
                  </a:lnTo>
                  <a:lnTo>
                    <a:pt x="9637" y="15847"/>
                  </a:lnTo>
                  <a:lnTo>
                    <a:pt x="9852" y="15795"/>
                  </a:lnTo>
                  <a:lnTo>
                    <a:pt x="10120" y="15769"/>
                  </a:lnTo>
                  <a:lnTo>
                    <a:pt x="10370" y="15769"/>
                  </a:lnTo>
                  <a:lnTo>
                    <a:pt x="10710" y="15769"/>
                  </a:lnTo>
                  <a:lnTo>
                    <a:pt x="10978" y="15769"/>
                  </a:lnTo>
                  <a:lnTo>
                    <a:pt x="11264" y="15795"/>
                  </a:lnTo>
                  <a:lnTo>
                    <a:pt x="11533" y="15847"/>
                  </a:lnTo>
                  <a:lnTo>
                    <a:pt x="11765" y="15900"/>
                  </a:lnTo>
                  <a:lnTo>
                    <a:pt x="12015" y="15952"/>
                  </a:lnTo>
                  <a:lnTo>
                    <a:pt x="12212" y="16017"/>
                  </a:lnTo>
                  <a:lnTo>
                    <a:pt x="12427" y="16095"/>
                  </a:lnTo>
                  <a:lnTo>
                    <a:pt x="12605" y="16173"/>
                  </a:lnTo>
                  <a:lnTo>
                    <a:pt x="12766" y="16278"/>
                  </a:lnTo>
                  <a:lnTo>
                    <a:pt x="12909" y="16369"/>
                  </a:lnTo>
                  <a:lnTo>
                    <a:pt x="13035" y="16473"/>
                  </a:lnTo>
                  <a:lnTo>
                    <a:pt x="13249" y="16695"/>
                  </a:lnTo>
                  <a:lnTo>
                    <a:pt x="13428" y="16943"/>
                  </a:lnTo>
                  <a:lnTo>
                    <a:pt x="13517" y="17204"/>
                  </a:lnTo>
                  <a:lnTo>
                    <a:pt x="13589" y="17478"/>
                  </a:lnTo>
                  <a:lnTo>
                    <a:pt x="13589" y="17752"/>
                  </a:lnTo>
                  <a:lnTo>
                    <a:pt x="13517" y="18026"/>
                  </a:lnTo>
                  <a:lnTo>
                    <a:pt x="13428" y="18273"/>
                  </a:lnTo>
                  <a:lnTo>
                    <a:pt x="13285" y="18521"/>
                  </a:lnTo>
                  <a:lnTo>
                    <a:pt x="13106" y="18756"/>
                  </a:lnTo>
                  <a:lnTo>
                    <a:pt x="12874" y="18978"/>
                  </a:lnTo>
                  <a:lnTo>
                    <a:pt x="12427" y="19356"/>
                  </a:lnTo>
                  <a:lnTo>
                    <a:pt x="12123" y="19682"/>
                  </a:lnTo>
                  <a:lnTo>
                    <a:pt x="12015" y="19800"/>
                  </a:lnTo>
                  <a:lnTo>
                    <a:pt x="11908" y="19956"/>
                  </a:lnTo>
                  <a:lnTo>
                    <a:pt x="11872" y="20073"/>
                  </a:lnTo>
                  <a:lnTo>
                    <a:pt x="11872" y="20204"/>
                  </a:lnTo>
                  <a:lnTo>
                    <a:pt x="11872" y="20334"/>
                  </a:lnTo>
                  <a:lnTo>
                    <a:pt x="11944" y="20426"/>
                  </a:lnTo>
                  <a:lnTo>
                    <a:pt x="12051" y="20530"/>
                  </a:lnTo>
                  <a:lnTo>
                    <a:pt x="12176" y="20634"/>
                  </a:lnTo>
                  <a:lnTo>
                    <a:pt x="12319" y="20726"/>
                  </a:lnTo>
                  <a:lnTo>
                    <a:pt x="12534" y="20830"/>
                  </a:lnTo>
                  <a:lnTo>
                    <a:pt x="12766" y="20934"/>
                  </a:lnTo>
                  <a:lnTo>
                    <a:pt x="13070" y="21026"/>
                  </a:lnTo>
                  <a:lnTo>
                    <a:pt x="13428" y="21130"/>
                  </a:lnTo>
                  <a:lnTo>
                    <a:pt x="13875" y="21234"/>
                  </a:lnTo>
                  <a:lnTo>
                    <a:pt x="14322" y="21326"/>
                  </a:lnTo>
                  <a:lnTo>
                    <a:pt x="14787" y="21404"/>
                  </a:lnTo>
                  <a:lnTo>
                    <a:pt x="15305" y="21482"/>
                  </a:lnTo>
                  <a:lnTo>
                    <a:pt x="15824" y="21534"/>
                  </a:lnTo>
                  <a:lnTo>
                    <a:pt x="16378" y="21586"/>
                  </a:lnTo>
                  <a:lnTo>
                    <a:pt x="16897" y="21613"/>
                  </a:lnTo>
                  <a:lnTo>
                    <a:pt x="17433" y="21613"/>
                  </a:lnTo>
                  <a:lnTo>
                    <a:pt x="17988" y="21613"/>
                  </a:lnTo>
                  <a:lnTo>
                    <a:pt x="18506" y="21586"/>
                  </a:lnTo>
                  <a:lnTo>
                    <a:pt x="18989" y="21508"/>
                  </a:lnTo>
                  <a:lnTo>
                    <a:pt x="19436" y="21430"/>
                  </a:lnTo>
                  <a:lnTo>
                    <a:pt x="19883" y="21326"/>
                  </a:lnTo>
                  <a:lnTo>
                    <a:pt x="20258" y="21208"/>
                  </a:lnTo>
                  <a:lnTo>
                    <a:pt x="20598" y="21026"/>
                  </a:lnTo>
                  <a:lnTo>
                    <a:pt x="20527" y="20726"/>
                  </a:lnTo>
                  <a:lnTo>
                    <a:pt x="20455" y="20426"/>
                  </a:lnTo>
                  <a:lnTo>
                    <a:pt x="20401" y="20100"/>
                  </a:lnTo>
                  <a:lnTo>
                    <a:pt x="20401" y="19747"/>
                  </a:lnTo>
                  <a:lnTo>
                    <a:pt x="20366" y="19030"/>
                  </a:lnTo>
                  <a:lnTo>
                    <a:pt x="20401" y="18300"/>
                  </a:lnTo>
                  <a:lnTo>
                    <a:pt x="20455" y="17595"/>
                  </a:lnTo>
                  <a:lnTo>
                    <a:pt x="20527" y="16969"/>
                  </a:lnTo>
                  <a:lnTo>
                    <a:pt x="20598" y="16447"/>
                  </a:lnTo>
                  <a:lnTo>
                    <a:pt x="20598" y="16017"/>
                  </a:lnTo>
                  <a:lnTo>
                    <a:pt x="20598" y="15873"/>
                  </a:lnTo>
                  <a:lnTo>
                    <a:pt x="20491" y="15717"/>
                  </a:lnTo>
                  <a:lnTo>
                    <a:pt x="20401" y="15573"/>
                  </a:lnTo>
                  <a:lnTo>
                    <a:pt x="20223" y="15417"/>
                  </a:lnTo>
                  <a:lnTo>
                    <a:pt x="20044" y="15300"/>
                  </a:lnTo>
                  <a:lnTo>
                    <a:pt x="19811" y="15195"/>
                  </a:lnTo>
                  <a:lnTo>
                    <a:pt x="19561" y="15091"/>
                  </a:lnTo>
                  <a:lnTo>
                    <a:pt x="19329" y="15026"/>
                  </a:lnTo>
                  <a:lnTo>
                    <a:pt x="19060" y="14973"/>
                  </a:lnTo>
                  <a:lnTo>
                    <a:pt x="18774" y="14921"/>
                  </a:lnTo>
                  <a:lnTo>
                    <a:pt x="18542" y="14921"/>
                  </a:lnTo>
                  <a:lnTo>
                    <a:pt x="18256" y="14921"/>
                  </a:lnTo>
                  <a:lnTo>
                    <a:pt x="18023" y="14973"/>
                  </a:lnTo>
                  <a:lnTo>
                    <a:pt x="17791" y="15052"/>
                  </a:lnTo>
                  <a:lnTo>
                    <a:pt x="17576" y="15143"/>
                  </a:lnTo>
                  <a:lnTo>
                    <a:pt x="17398" y="15273"/>
                  </a:lnTo>
                  <a:lnTo>
                    <a:pt x="17201" y="15391"/>
                  </a:lnTo>
                  <a:lnTo>
                    <a:pt x="16950" y="15521"/>
                  </a:lnTo>
                  <a:lnTo>
                    <a:pt x="16682" y="15600"/>
                  </a:lnTo>
                  <a:lnTo>
                    <a:pt x="16378" y="15652"/>
                  </a:lnTo>
                  <a:lnTo>
                    <a:pt x="16039" y="15678"/>
                  </a:lnTo>
                  <a:lnTo>
                    <a:pt x="15681" y="15652"/>
                  </a:lnTo>
                  <a:lnTo>
                    <a:pt x="15305" y="15626"/>
                  </a:lnTo>
                  <a:lnTo>
                    <a:pt x="14966" y="15547"/>
                  </a:lnTo>
                  <a:lnTo>
                    <a:pt x="14626" y="15443"/>
                  </a:lnTo>
                  <a:lnTo>
                    <a:pt x="14286" y="15300"/>
                  </a:lnTo>
                  <a:lnTo>
                    <a:pt x="13964" y="15143"/>
                  </a:lnTo>
                  <a:lnTo>
                    <a:pt x="13696" y="14947"/>
                  </a:lnTo>
                  <a:lnTo>
                    <a:pt x="13589" y="14817"/>
                  </a:lnTo>
                  <a:lnTo>
                    <a:pt x="13482" y="14700"/>
                  </a:lnTo>
                  <a:lnTo>
                    <a:pt x="13392" y="14569"/>
                  </a:lnTo>
                  <a:lnTo>
                    <a:pt x="13321" y="14426"/>
                  </a:lnTo>
                  <a:lnTo>
                    <a:pt x="13249" y="14269"/>
                  </a:lnTo>
                  <a:lnTo>
                    <a:pt x="13213" y="14126"/>
                  </a:lnTo>
                  <a:lnTo>
                    <a:pt x="13178" y="13943"/>
                  </a:lnTo>
                  <a:lnTo>
                    <a:pt x="13178" y="13773"/>
                  </a:lnTo>
                  <a:lnTo>
                    <a:pt x="13178" y="13565"/>
                  </a:lnTo>
                  <a:lnTo>
                    <a:pt x="13213" y="13369"/>
                  </a:lnTo>
                  <a:lnTo>
                    <a:pt x="13249" y="13173"/>
                  </a:lnTo>
                  <a:lnTo>
                    <a:pt x="13321" y="12991"/>
                  </a:lnTo>
                  <a:lnTo>
                    <a:pt x="13392" y="12847"/>
                  </a:lnTo>
                  <a:lnTo>
                    <a:pt x="13482" y="12691"/>
                  </a:lnTo>
                  <a:lnTo>
                    <a:pt x="13589" y="12547"/>
                  </a:lnTo>
                  <a:lnTo>
                    <a:pt x="13732" y="12417"/>
                  </a:lnTo>
                  <a:lnTo>
                    <a:pt x="14000" y="12195"/>
                  </a:lnTo>
                  <a:lnTo>
                    <a:pt x="14340" y="11986"/>
                  </a:lnTo>
                  <a:lnTo>
                    <a:pt x="14698" y="11843"/>
                  </a:lnTo>
                  <a:lnTo>
                    <a:pt x="15073" y="11739"/>
                  </a:lnTo>
                  <a:lnTo>
                    <a:pt x="15449" y="11660"/>
                  </a:lnTo>
                  <a:lnTo>
                    <a:pt x="15824" y="11621"/>
                  </a:lnTo>
                  <a:lnTo>
                    <a:pt x="16200" y="11621"/>
                  </a:lnTo>
                  <a:lnTo>
                    <a:pt x="16575" y="11660"/>
                  </a:lnTo>
                  <a:lnTo>
                    <a:pt x="16933" y="11713"/>
                  </a:lnTo>
                  <a:lnTo>
                    <a:pt x="17272" y="11817"/>
                  </a:lnTo>
                  <a:lnTo>
                    <a:pt x="17541" y="11947"/>
                  </a:lnTo>
                  <a:lnTo>
                    <a:pt x="17791" y="12091"/>
                  </a:lnTo>
                  <a:lnTo>
                    <a:pt x="17916" y="12195"/>
                  </a:lnTo>
                  <a:lnTo>
                    <a:pt x="18095" y="12286"/>
                  </a:lnTo>
                  <a:lnTo>
                    <a:pt x="18292" y="12391"/>
                  </a:lnTo>
                  <a:lnTo>
                    <a:pt x="18470" y="12443"/>
                  </a:lnTo>
                  <a:lnTo>
                    <a:pt x="18703" y="12521"/>
                  </a:lnTo>
                  <a:lnTo>
                    <a:pt x="18917" y="12547"/>
                  </a:lnTo>
                  <a:lnTo>
                    <a:pt x="19150" y="12573"/>
                  </a:lnTo>
                  <a:lnTo>
                    <a:pt x="19400" y="12586"/>
                  </a:lnTo>
                  <a:lnTo>
                    <a:pt x="19633" y="12586"/>
                  </a:lnTo>
                  <a:lnTo>
                    <a:pt x="19883" y="12573"/>
                  </a:lnTo>
                  <a:lnTo>
                    <a:pt x="20115" y="12521"/>
                  </a:lnTo>
                  <a:lnTo>
                    <a:pt x="20366" y="12469"/>
                  </a:lnTo>
                  <a:lnTo>
                    <a:pt x="20598" y="12417"/>
                  </a:lnTo>
                  <a:lnTo>
                    <a:pt x="20849" y="12313"/>
                  </a:lnTo>
                  <a:lnTo>
                    <a:pt x="21045" y="12221"/>
                  </a:lnTo>
                  <a:lnTo>
                    <a:pt x="21296" y="12091"/>
                  </a:lnTo>
                  <a:lnTo>
                    <a:pt x="21349" y="12013"/>
                  </a:lnTo>
                  <a:lnTo>
                    <a:pt x="21456" y="11947"/>
                  </a:lnTo>
                  <a:lnTo>
                    <a:pt x="21528" y="11843"/>
                  </a:lnTo>
                  <a:lnTo>
                    <a:pt x="21564" y="11713"/>
                  </a:lnTo>
                  <a:lnTo>
                    <a:pt x="21671" y="11465"/>
                  </a:lnTo>
                  <a:lnTo>
                    <a:pt x="21707" y="11165"/>
                  </a:lnTo>
                  <a:lnTo>
                    <a:pt x="21707" y="10813"/>
                  </a:lnTo>
                  <a:lnTo>
                    <a:pt x="21707" y="10460"/>
                  </a:lnTo>
                  <a:lnTo>
                    <a:pt x="21635" y="10082"/>
                  </a:lnTo>
                  <a:lnTo>
                    <a:pt x="21564" y="9717"/>
                  </a:lnTo>
                  <a:lnTo>
                    <a:pt x="21349" y="8908"/>
                  </a:lnTo>
                  <a:lnTo>
                    <a:pt x="21117" y="8191"/>
                  </a:lnTo>
                  <a:lnTo>
                    <a:pt x="20849" y="7539"/>
                  </a:lnTo>
                  <a:lnTo>
                    <a:pt x="20598" y="7030"/>
                  </a:lnTo>
                  <a:lnTo>
                    <a:pt x="20044" y="7108"/>
                  </a:lnTo>
                  <a:lnTo>
                    <a:pt x="19472" y="7160"/>
                  </a:lnTo>
                  <a:lnTo>
                    <a:pt x="18882" y="7213"/>
                  </a:lnTo>
                  <a:lnTo>
                    <a:pt x="18256" y="7213"/>
                  </a:lnTo>
                  <a:lnTo>
                    <a:pt x="17684" y="7213"/>
                  </a:lnTo>
                  <a:lnTo>
                    <a:pt x="17094" y="7186"/>
                  </a:lnTo>
                  <a:lnTo>
                    <a:pt x="16503" y="7160"/>
                  </a:lnTo>
                  <a:lnTo>
                    <a:pt x="16003" y="7108"/>
                  </a:lnTo>
                  <a:lnTo>
                    <a:pt x="15001" y="7004"/>
                  </a:lnTo>
                  <a:lnTo>
                    <a:pt x="14215" y="6913"/>
                  </a:lnTo>
                  <a:lnTo>
                    <a:pt x="13696" y="6834"/>
                  </a:lnTo>
                  <a:lnTo>
                    <a:pt x="13517" y="6808"/>
                  </a:lnTo>
                  <a:lnTo>
                    <a:pt x="13070" y="6652"/>
                  </a:lnTo>
                  <a:lnTo>
                    <a:pt x="12695" y="6482"/>
                  </a:lnTo>
                  <a:lnTo>
                    <a:pt x="12355" y="6313"/>
                  </a:lnTo>
                  <a:lnTo>
                    <a:pt x="12123" y="6104"/>
                  </a:lnTo>
                  <a:lnTo>
                    <a:pt x="11908" y="5882"/>
                  </a:lnTo>
                  <a:lnTo>
                    <a:pt x="11765" y="5660"/>
                  </a:lnTo>
                  <a:lnTo>
                    <a:pt x="11676" y="5426"/>
                  </a:lnTo>
                  <a:lnTo>
                    <a:pt x="11604" y="5204"/>
                  </a:lnTo>
                  <a:lnTo>
                    <a:pt x="11604" y="4956"/>
                  </a:lnTo>
                  <a:lnTo>
                    <a:pt x="11640" y="4734"/>
                  </a:lnTo>
                  <a:lnTo>
                    <a:pt x="11711" y="4500"/>
                  </a:lnTo>
                  <a:lnTo>
                    <a:pt x="11801" y="4304"/>
                  </a:lnTo>
                  <a:lnTo>
                    <a:pt x="11908" y="4108"/>
                  </a:lnTo>
                  <a:lnTo>
                    <a:pt x="12087" y="3926"/>
                  </a:lnTo>
                  <a:lnTo>
                    <a:pt x="12284" y="3756"/>
                  </a:lnTo>
                  <a:lnTo>
                    <a:pt x="12498" y="3626"/>
                  </a:lnTo>
                  <a:lnTo>
                    <a:pt x="12695" y="3482"/>
                  </a:lnTo>
                  <a:lnTo>
                    <a:pt x="12874" y="3273"/>
                  </a:lnTo>
                  <a:lnTo>
                    <a:pt x="13035" y="3052"/>
                  </a:lnTo>
                  <a:lnTo>
                    <a:pt x="13178" y="2778"/>
                  </a:lnTo>
                  <a:lnTo>
                    <a:pt x="13285" y="2504"/>
                  </a:lnTo>
                  <a:lnTo>
                    <a:pt x="13321" y="2204"/>
                  </a:lnTo>
                  <a:lnTo>
                    <a:pt x="13356" y="1904"/>
                  </a:lnTo>
                  <a:lnTo>
                    <a:pt x="13285" y="1604"/>
                  </a:lnTo>
                  <a:lnTo>
                    <a:pt x="13178" y="1304"/>
                  </a:lnTo>
                  <a:lnTo>
                    <a:pt x="13035" y="1017"/>
                  </a:lnTo>
                  <a:lnTo>
                    <a:pt x="12945" y="900"/>
                  </a:lnTo>
                  <a:lnTo>
                    <a:pt x="12802" y="769"/>
                  </a:lnTo>
                  <a:lnTo>
                    <a:pt x="12659" y="652"/>
                  </a:lnTo>
                  <a:lnTo>
                    <a:pt x="12498" y="547"/>
                  </a:lnTo>
                  <a:lnTo>
                    <a:pt x="12319" y="443"/>
                  </a:lnTo>
                  <a:lnTo>
                    <a:pt x="12123" y="352"/>
                  </a:lnTo>
                  <a:lnTo>
                    <a:pt x="11872" y="273"/>
                  </a:lnTo>
                  <a:lnTo>
                    <a:pt x="11640" y="221"/>
                  </a:lnTo>
                  <a:lnTo>
                    <a:pt x="11354" y="143"/>
                  </a:lnTo>
                  <a:lnTo>
                    <a:pt x="11086" y="117"/>
                  </a:lnTo>
                  <a:lnTo>
                    <a:pt x="10782" y="91"/>
                  </a:lnTo>
                  <a:lnTo>
                    <a:pt x="10424" y="91"/>
                  </a:lnTo>
                  <a:lnTo>
                    <a:pt x="10120" y="91"/>
                  </a:lnTo>
                  <a:lnTo>
                    <a:pt x="9816" y="117"/>
                  </a:lnTo>
                  <a:lnTo>
                    <a:pt x="9548" y="143"/>
                  </a:lnTo>
                  <a:lnTo>
                    <a:pt x="9298" y="195"/>
                  </a:lnTo>
                  <a:lnTo>
                    <a:pt x="9065" y="247"/>
                  </a:lnTo>
                  <a:lnTo>
                    <a:pt x="8815" y="300"/>
                  </a:lnTo>
                  <a:lnTo>
                    <a:pt x="8618" y="378"/>
                  </a:lnTo>
                  <a:lnTo>
                    <a:pt x="8403" y="469"/>
                  </a:lnTo>
                  <a:lnTo>
                    <a:pt x="8243" y="547"/>
                  </a:lnTo>
                  <a:lnTo>
                    <a:pt x="8064" y="652"/>
                  </a:lnTo>
                  <a:lnTo>
                    <a:pt x="7921" y="743"/>
                  </a:lnTo>
                  <a:lnTo>
                    <a:pt x="7796" y="873"/>
                  </a:lnTo>
                  <a:lnTo>
                    <a:pt x="7581" y="1095"/>
                  </a:lnTo>
                  <a:lnTo>
                    <a:pt x="7402" y="1369"/>
                  </a:lnTo>
                  <a:lnTo>
                    <a:pt x="7313" y="1630"/>
                  </a:lnTo>
                  <a:lnTo>
                    <a:pt x="7277" y="1930"/>
                  </a:lnTo>
                  <a:lnTo>
                    <a:pt x="7277" y="2204"/>
                  </a:lnTo>
                  <a:lnTo>
                    <a:pt x="7313" y="2478"/>
                  </a:lnTo>
                  <a:lnTo>
                    <a:pt x="7402" y="2752"/>
                  </a:lnTo>
                  <a:lnTo>
                    <a:pt x="7581" y="3000"/>
                  </a:lnTo>
                  <a:lnTo>
                    <a:pt x="7796" y="3221"/>
                  </a:lnTo>
                  <a:lnTo>
                    <a:pt x="8028" y="3456"/>
                  </a:lnTo>
                  <a:lnTo>
                    <a:pt x="8260" y="3652"/>
                  </a:lnTo>
                  <a:lnTo>
                    <a:pt x="8475" y="3873"/>
                  </a:lnTo>
                  <a:lnTo>
                    <a:pt x="8654" y="4108"/>
                  </a:lnTo>
                  <a:lnTo>
                    <a:pt x="8743" y="4330"/>
                  </a:lnTo>
                  <a:lnTo>
                    <a:pt x="8815" y="4578"/>
                  </a:lnTo>
                  <a:lnTo>
                    <a:pt x="8815" y="4826"/>
                  </a:lnTo>
                  <a:lnTo>
                    <a:pt x="8779" y="5073"/>
                  </a:lnTo>
                  <a:lnTo>
                    <a:pt x="8690" y="5308"/>
                  </a:lnTo>
                  <a:lnTo>
                    <a:pt x="8547" y="5556"/>
                  </a:lnTo>
                  <a:lnTo>
                    <a:pt x="8332" y="5778"/>
                  </a:lnTo>
                  <a:lnTo>
                    <a:pt x="8100" y="5986"/>
                  </a:lnTo>
                  <a:lnTo>
                    <a:pt x="7796" y="6208"/>
                  </a:lnTo>
                  <a:lnTo>
                    <a:pt x="7438" y="6378"/>
                  </a:lnTo>
                  <a:lnTo>
                    <a:pt x="7027" y="6534"/>
                  </a:lnTo>
                  <a:lnTo>
                    <a:pt x="6544" y="6678"/>
                  </a:lnTo>
                  <a:lnTo>
                    <a:pt x="6043" y="6808"/>
                  </a:lnTo>
                  <a:lnTo>
                    <a:pt x="5632" y="6808"/>
                  </a:lnTo>
                  <a:lnTo>
                    <a:pt x="5078" y="6808"/>
                  </a:lnTo>
                  <a:lnTo>
                    <a:pt x="4488" y="6808"/>
                  </a:lnTo>
                  <a:lnTo>
                    <a:pt x="3808" y="6808"/>
                  </a:lnTo>
                  <a:lnTo>
                    <a:pt x="3075" y="6808"/>
                  </a:lnTo>
                  <a:lnTo>
                    <a:pt x="2288" y="6808"/>
                  </a:lnTo>
                  <a:lnTo>
                    <a:pt x="1466" y="6808"/>
                  </a:lnTo>
                  <a:lnTo>
                    <a:pt x="607" y="6808"/>
                  </a:lnTo>
                  <a:lnTo>
                    <a:pt x="500" y="7239"/>
                  </a:lnTo>
                  <a:lnTo>
                    <a:pt x="375" y="7839"/>
                  </a:lnTo>
                  <a:lnTo>
                    <a:pt x="268" y="8491"/>
                  </a:lnTo>
                  <a:lnTo>
                    <a:pt x="160" y="9182"/>
                  </a:lnTo>
                  <a:lnTo>
                    <a:pt x="53" y="9860"/>
                  </a:lnTo>
                  <a:lnTo>
                    <a:pt x="17" y="10486"/>
                  </a:lnTo>
                  <a:lnTo>
                    <a:pt x="17" y="10969"/>
                  </a:lnTo>
                  <a:lnTo>
                    <a:pt x="17" y="11295"/>
                  </a:lnTo>
                  <a:lnTo>
                    <a:pt x="125" y="11465"/>
                  </a:lnTo>
                  <a:lnTo>
                    <a:pt x="232" y="11634"/>
                  </a:lnTo>
                  <a:lnTo>
                    <a:pt x="411" y="11765"/>
                  </a:lnTo>
                  <a:lnTo>
                    <a:pt x="607" y="11895"/>
                  </a:lnTo>
                  <a:lnTo>
                    <a:pt x="858" y="12013"/>
                  </a:lnTo>
                  <a:lnTo>
                    <a:pt x="1126" y="12091"/>
                  </a:lnTo>
                  <a:lnTo>
                    <a:pt x="1430" y="12169"/>
                  </a:lnTo>
                  <a:lnTo>
                    <a:pt x="1716" y="12221"/>
                  </a:lnTo>
                  <a:lnTo>
                    <a:pt x="2056" y="12247"/>
                  </a:lnTo>
                  <a:lnTo>
                    <a:pt x="2360" y="12260"/>
                  </a:lnTo>
                  <a:lnTo>
                    <a:pt x="2664" y="12247"/>
                  </a:lnTo>
                  <a:lnTo>
                    <a:pt x="2986" y="12221"/>
                  </a:lnTo>
                  <a:lnTo>
                    <a:pt x="3290" y="12169"/>
                  </a:lnTo>
                  <a:lnTo>
                    <a:pt x="3558" y="12065"/>
                  </a:lnTo>
                  <a:lnTo>
                    <a:pt x="3808" y="11960"/>
                  </a:lnTo>
                  <a:lnTo>
                    <a:pt x="4041" y="11843"/>
                  </a:lnTo>
                  <a:lnTo>
                    <a:pt x="4255" y="11686"/>
                  </a:lnTo>
                  <a:lnTo>
                    <a:pt x="4523" y="11595"/>
                  </a:lnTo>
                  <a:lnTo>
                    <a:pt x="4792" y="11517"/>
                  </a:lnTo>
                  <a:lnTo>
                    <a:pt x="5113" y="11491"/>
                  </a:lnTo>
                  <a:lnTo>
                    <a:pt x="5453" y="11465"/>
                  </a:lnTo>
                  <a:lnTo>
                    <a:pt x="5757" y="11491"/>
                  </a:lnTo>
                  <a:lnTo>
                    <a:pt x="6097" y="11543"/>
                  </a:lnTo>
                  <a:lnTo>
                    <a:pt x="6454" y="11634"/>
                  </a:lnTo>
                  <a:lnTo>
                    <a:pt x="6758" y="11765"/>
                  </a:lnTo>
                  <a:lnTo>
                    <a:pt x="7062" y="11921"/>
                  </a:lnTo>
                  <a:lnTo>
                    <a:pt x="7313" y="12091"/>
                  </a:lnTo>
                  <a:lnTo>
                    <a:pt x="7545" y="12313"/>
                  </a:lnTo>
                  <a:lnTo>
                    <a:pt x="7760" y="12573"/>
                  </a:lnTo>
                  <a:lnTo>
                    <a:pt x="7885" y="12847"/>
                  </a:lnTo>
                  <a:lnTo>
                    <a:pt x="7992" y="13173"/>
                  </a:lnTo>
                  <a:lnTo>
                    <a:pt x="8028" y="13500"/>
                  </a:lnTo>
                  <a:lnTo>
                    <a:pt x="7992" y="13747"/>
                  </a:lnTo>
                  <a:lnTo>
                    <a:pt x="7885" y="13969"/>
                  </a:lnTo>
                  <a:lnTo>
                    <a:pt x="7760" y="14191"/>
                  </a:lnTo>
                  <a:lnTo>
                    <a:pt x="7545" y="14373"/>
                  </a:lnTo>
                  <a:lnTo>
                    <a:pt x="7313" y="14543"/>
                  </a:lnTo>
                  <a:lnTo>
                    <a:pt x="7062" y="14700"/>
                  </a:lnTo>
                  <a:lnTo>
                    <a:pt x="6758" y="14817"/>
                  </a:lnTo>
                  <a:lnTo>
                    <a:pt x="6454" y="14921"/>
                  </a:lnTo>
                  <a:lnTo>
                    <a:pt x="6097" y="15000"/>
                  </a:lnTo>
                  <a:lnTo>
                    <a:pt x="5757" y="15052"/>
                  </a:lnTo>
                  <a:lnTo>
                    <a:pt x="5453" y="15052"/>
                  </a:lnTo>
                  <a:lnTo>
                    <a:pt x="5113" y="15026"/>
                  </a:lnTo>
                  <a:lnTo>
                    <a:pt x="4792" y="14973"/>
                  </a:lnTo>
                  <a:lnTo>
                    <a:pt x="4523" y="14869"/>
                  </a:lnTo>
                  <a:lnTo>
                    <a:pt x="4255" y="14752"/>
                  </a:lnTo>
                  <a:lnTo>
                    <a:pt x="4041" y="14569"/>
                  </a:lnTo>
                  <a:lnTo>
                    <a:pt x="3844" y="14400"/>
                  </a:lnTo>
                  <a:lnTo>
                    <a:pt x="3594" y="14269"/>
                  </a:lnTo>
                  <a:lnTo>
                    <a:pt x="3361" y="14165"/>
                  </a:lnTo>
                  <a:lnTo>
                    <a:pt x="3111" y="14100"/>
                  </a:lnTo>
                  <a:lnTo>
                    <a:pt x="2843" y="14073"/>
                  </a:lnTo>
                  <a:lnTo>
                    <a:pt x="2574" y="14073"/>
                  </a:lnTo>
                  <a:lnTo>
                    <a:pt x="2288" y="14100"/>
                  </a:lnTo>
                  <a:lnTo>
                    <a:pt x="2020" y="14139"/>
                  </a:lnTo>
                  <a:lnTo>
                    <a:pt x="1734" y="14243"/>
                  </a:lnTo>
                  <a:lnTo>
                    <a:pt x="1466" y="14347"/>
                  </a:lnTo>
                  <a:lnTo>
                    <a:pt x="1233" y="14465"/>
                  </a:lnTo>
                  <a:lnTo>
                    <a:pt x="983" y="14621"/>
                  </a:lnTo>
                  <a:lnTo>
                    <a:pt x="786" y="14765"/>
                  </a:lnTo>
                  <a:lnTo>
                    <a:pt x="572" y="14947"/>
                  </a:lnTo>
                  <a:lnTo>
                    <a:pt x="411" y="15143"/>
                  </a:lnTo>
                  <a:lnTo>
                    <a:pt x="303" y="15378"/>
                  </a:lnTo>
                  <a:lnTo>
                    <a:pt x="196" y="15600"/>
                  </a:lnTo>
                  <a:lnTo>
                    <a:pt x="160" y="15873"/>
                  </a:lnTo>
                  <a:lnTo>
                    <a:pt x="196" y="16200"/>
                  </a:lnTo>
                  <a:lnTo>
                    <a:pt x="232" y="16526"/>
                  </a:lnTo>
                  <a:lnTo>
                    <a:pt x="411" y="17295"/>
                  </a:lnTo>
                  <a:lnTo>
                    <a:pt x="607" y="18104"/>
                  </a:lnTo>
                  <a:lnTo>
                    <a:pt x="715" y="18508"/>
                  </a:lnTo>
                  <a:lnTo>
                    <a:pt x="822" y="18926"/>
                  </a:lnTo>
                  <a:lnTo>
                    <a:pt x="876" y="19330"/>
                  </a:lnTo>
                  <a:lnTo>
                    <a:pt x="911" y="19734"/>
                  </a:lnTo>
                  <a:lnTo>
                    <a:pt x="911" y="20073"/>
                  </a:lnTo>
                  <a:lnTo>
                    <a:pt x="876" y="20426"/>
                  </a:lnTo>
                  <a:lnTo>
                    <a:pt x="858" y="20608"/>
                  </a:lnTo>
                  <a:lnTo>
                    <a:pt x="786" y="20752"/>
                  </a:lnTo>
                  <a:lnTo>
                    <a:pt x="715" y="20908"/>
                  </a:lnTo>
                  <a:lnTo>
                    <a:pt x="607" y="21026"/>
                  </a:lnTo>
                  <a:lnTo>
                    <a:pt x="1394" y="20934"/>
                  </a:lnTo>
                  <a:lnTo>
                    <a:pt x="2217" y="20804"/>
                  </a:lnTo>
                  <a:lnTo>
                    <a:pt x="3039" y="20726"/>
                  </a:lnTo>
                  <a:lnTo>
                    <a:pt x="3844" y="20660"/>
                  </a:lnTo>
                  <a:lnTo>
                    <a:pt x="4595" y="20634"/>
                  </a:lnTo>
                  <a:lnTo>
                    <a:pt x="5310" y="20634"/>
                  </a:lnTo>
                  <a:lnTo>
                    <a:pt x="5650" y="20660"/>
                  </a:lnTo>
                  <a:lnTo>
                    <a:pt x="6007" y="20700"/>
                  </a:lnTo>
                  <a:lnTo>
                    <a:pt x="6276" y="20752"/>
                  </a:lnTo>
                  <a:lnTo>
                    <a:pt x="6580" y="20830"/>
                  </a:lnTo>
                  <a:close/>
                </a:path>
              </a:pathLst>
            </a:custGeom>
            <a:solidFill>
              <a:schemeClr val="accent1"/>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accent1"/>
              </a:extrusionClr>
              <a:contourClr>
                <a:schemeClr val="accent1"/>
              </a:contourClr>
            </a:sp3d>
          </p:spPr>
          <p:txBody>
            <a:bodyPr anchor="ctr" anchorCtr="1">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000" b="1">
                  <a:latin typeface="Times New Roman" panose="02020603050405020304" pitchFamily="18" charset="0"/>
                </a:rPr>
                <a:t>Track</a:t>
              </a:r>
            </a:p>
          </p:txBody>
        </p:sp>
        <p:sp>
          <p:nvSpPr>
            <p:cNvPr id="15" name="Puzzle3"/>
            <p:cNvSpPr>
              <a:spLocks noChangeAspect="1" noEditPoints="1" noChangeArrowheads="1"/>
            </p:cNvSpPr>
            <p:nvPr/>
          </p:nvSpPr>
          <p:spPr bwMode="blackWhite">
            <a:xfrm>
              <a:off x="7086601" y="3505200"/>
              <a:ext cx="963613" cy="1327150"/>
            </a:xfrm>
            <a:custGeom>
              <a:avLst/>
              <a:gdLst>
                <a:gd name="T0" fmla="*/ 1054 w 21600"/>
                <a:gd name="T1" fmla="*/ 7565 h 21600"/>
                <a:gd name="T2" fmla="*/ 19866 w 21600"/>
                <a:gd name="T3" fmla="*/ 11296 h 21600"/>
              </a:gdLst>
              <a:ahLst/>
              <a:cxnLst/>
              <a:rect l="T0" t="T1" r="T2" b="T3"/>
              <a:pathLst>
                <a:path w="21600" h="21600">
                  <a:moveTo>
                    <a:pt x="6580" y="20830"/>
                  </a:moveTo>
                  <a:lnTo>
                    <a:pt x="7062" y="20960"/>
                  </a:lnTo>
                  <a:lnTo>
                    <a:pt x="7474" y="21026"/>
                  </a:lnTo>
                  <a:lnTo>
                    <a:pt x="7885" y="21052"/>
                  </a:lnTo>
                  <a:lnTo>
                    <a:pt x="8207" y="21052"/>
                  </a:lnTo>
                  <a:lnTo>
                    <a:pt x="8511" y="21000"/>
                  </a:lnTo>
                  <a:lnTo>
                    <a:pt x="8779" y="20934"/>
                  </a:lnTo>
                  <a:lnTo>
                    <a:pt x="8994" y="20830"/>
                  </a:lnTo>
                  <a:lnTo>
                    <a:pt x="9119" y="20700"/>
                  </a:lnTo>
                  <a:lnTo>
                    <a:pt x="9262" y="20556"/>
                  </a:lnTo>
                  <a:lnTo>
                    <a:pt x="9333" y="20400"/>
                  </a:lnTo>
                  <a:lnTo>
                    <a:pt x="9369" y="20230"/>
                  </a:lnTo>
                  <a:lnTo>
                    <a:pt x="9369" y="20034"/>
                  </a:lnTo>
                  <a:lnTo>
                    <a:pt x="9298" y="19852"/>
                  </a:lnTo>
                  <a:lnTo>
                    <a:pt x="9190" y="19682"/>
                  </a:lnTo>
                  <a:lnTo>
                    <a:pt x="9065" y="19500"/>
                  </a:lnTo>
                  <a:lnTo>
                    <a:pt x="8886" y="19330"/>
                  </a:lnTo>
                  <a:lnTo>
                    <a:pt x="8618" y="19108"/>
                  </a:lnTo>
                  <a:lnTo>
                    <a:pt x="8403" y="18847"/>
                  </a:lnTo>
                  <a:lnTo>
                    <a:pt x="8243" y="18573"/>
                  </a:lnTo>
                  <a:lnTo>
                    <a:pt x="8100" y="18300"/>
                  </a:lnTo>
                  <a:lnTo>
                    <a:pt x="7992" y="18000"/>
                  </a:lnTo>
                  <a:lnTo>
                    <a:pt x="7956" y="17700"/>
                  </a:lnTo>
                  <a:lnTo>
                    <a:pt x="7956" y="17426"/>
                  </a:lnTo>
                  <a:lnTo>
                    <a:pt x="7992" y="17126"/>
                  </a:lnTo>
                  <a:lnTo>
                    <a:pt x="8100" y="16878"/>
                  </a:lnTo>
                  <a:lnTo>
                    <a:pt x="8243" y="16630"/>
                  </a:lnTo>
                  <a:lnTo>
                    <a:pt x="8332" y="16500"/>
                  </a:lnTo>
                  <a:lnTo>
                    <a:pt x="8439" y="16369"/>
                  </a:lnTo>
                  <a:lnTo>
                    <a:pt x="8582" y="16278"/>
                  </a:lnTo>
                  <a:lnTo>
                    <a:pt x="8707" y="16173"/>
                  </a:lnTo>
                  <a:lnTo>
                    <a:pt x="8850" y="16095"/>
                  </a:lnTo>
                  <a:lnTo>
                    <a:pt x="9029" y="16017"/>
                  </a:lnTo>
                  <a:lnTo>
                    <a:pt x="9226" y="15952"/>
                  </a:lnTo>
                  <a:lnTo>
                    <a:pt x="9405" y="15873"/>
                  </a:lnTo>
                  <a:lnTo>
                    <a:pt x="9637" y="15847"/>
                  </a:lnTo>
                  <a:lnTo>
                    <a:pt x="9852" y="15795"/>
                  </a:lnTo>
                  <a:lnTo>
                    <a:pt x="10120" y="15769"/>
                  </a:lnTo>
                  <a:lnTo>
                    <a:pt x="10370" y="15769"/>
                  </a:lnTo>
                  <a:lnTo>
                    <a:pt x="10710" y="15769"/>
                  </a:lnTo>
                  <a:lnTo>
                    <a:pt x="10978" y="15769"/>
                  </a:lnTo>
                  <a:lnTo>
                    <a:pt x="11264" y="15795"/>
                  </a:lnTo>
                  <a:lnTo>
                    <a:pt x="11533" y="15847"/>
                  </a:lnTo>
                  <a:lnTo>
                    <a:pt x="11765" y="15900"/>
                  </a:lnTo>
                  <a:lnTo>
                    <a:pt x="12015" y="15952"/>
                  </a:lnTo>
                  <a:lnTo>
                    <a:pt x="12212" y="16017"/>
                  </a:lnTo>
                  <a:lnTo>
                    <a:pt x="12427" y="16095"/>
                  </a:lnTo>
                  <a:lnTo>
                    <a:pt x="12605" y="16173"/>
                  </a:lnTo>
                  <a:lnTo>
                    <a:pt x="12766" y="16278"/>
                  </a:lnTo>
                  <a:lnTo>
                    <a:pt x="12909" y="16369"/>
                  </a:lnTo>
                  <a:lnTo>
                    <a:pt x="13035" y="16473"/>
                  </a:lnTo>
                  <a:lnTo>
                    <a:pt x="13249" y="16695"/>
                  </a:lnTo>
                  <a:lnTo>
                    <a:pt x="13428" y="16943"/>
                  </a:lnTo>
                  <a:lnTo>
                    <a:pt x="13517" y="17204"/>
                  </a:lnTo>
                  <a:lnTo>
                    <a:pt x="13589" y="17478"/>
                  </a:lnTo>
                  <a:lnTo>
                    <a:pt x="13589" y="17752"/>
                  </a:lnTo>
                  <a:lnTo>
                    <a:pt x="13517" y="18026"/>
                  </a:lnTo>
                  <a:lnTo>
                    <a:pt x="13428" y="18273"/>
                  </a:lnTo>
                  <a:lnTo>
                    <a:pt x="13285" y="18521"/>
                  </a:lnTo>
                  <a:lnTo>
                    <a:pt x="13106" y="18756"/>
                  </a:lnTo>
                  <a:lnTo>
                    <a:pt x="12874" y="18978"/>
                  </a:lnTo>
                  <a:lnTo>
                    <a:pt x="12427" y="19356"/>
                  </a:lnTo>
                  <a:lnTo>
                    <a:pt x="12123" y="19682"/>
                  </a:lnTo>
                  <a:lnTo>
                    <a:pt x="12015" y="19800"/>
                  </a:lnTo>
                  <a:lnTo>
                    <a:pt x="11908" y="19956"/>
                  </a:lnTo>
                  <a:lnTo>
                    <a:pt x="11872" y="20073"/>
                  </a:lnTo>
                  <a:lnTo>
                    <a:pt x="11872" y="20204"/>
                  </a:lnTo>
                  <a:lnTo>
                    <a:pt x="11872" y="20334"/>
                  </a:lnTo>
                  <a:lnTo>
                    <a:pt x="11944" y="20426"/>
                  </a:lnTo>
                  <a:lnTo>
                    <a:pt x="12051" y="20530"/>
                  </a:lnTo>
                  <a:lnTo>
                    <a:pt x="12176" y="20634"/>
                  </a:lnTo>
                  <a:lnTo>
                    <a:pt x="12319" y="20726"/>
                  </a:lnTo>
                  <a:lnTo>
                    <a:pt x="12534" y="20830"/>
                  </a:lnTo>
                  <a:lnTo>
                    <a:pt x="12766" y="20934"/>
                  </a:lnTo>
                  <a:lnTo>
                    <a:pt x="13070" y="21026"/>
                  </a:lnTo>
                  <a:lnTo>
                    <a:pt x="13428" y="21130"/>
                  </a:lnTo>
                  <a:lnTo>
                    <a:pt x="13875" y="21234"/>
                  </a:lnTo>
                  <a:lnTo>
                    <a:pt x="14322" y="21326"/>
                  </a:lnTo>
                  <a:lnTo>
                    <a:pt x="14787" y="21404"/>
                  </a:lnTo>
                  <a:lnTo>
                    <a:pt x="15305" y="21482"/>
                  </a:lnTo>
                  <a:lnTo>
                    <a:pt x="15824" y="21534"/>
                  </a:lnTo>
                  <a:lnTo>
                    <a:pt x="16378" y="21586"/>
                  </a:lnTo>
                  <a:lnTo>
                    <a:pt x="16897" y="21613"/>
                  </a:lnTo>
                  <a:lnTo>
                    <a:pt x="17433" y="21613"/>
                  </a:lnTo>
                  <a:lnTo>
                    <a:pt x="17988" y="21613"/>
                  </a:lnTo>
                  <a:lnTo>
                    <a:pt x="18506" y="21586"/>
                  </a:lnTo>
                  <a:lnTo>
                    <a:pt x="18989" y="21508"/>
                  </a:lnTo>
                  <a:lnTo>
                    <a:pt x="19436" y="21430"/>
                  </a:lnTo>
                  <a:lnTo>
                    <a:pt x="19883" y="21326"/>
                  </a:lnTo>
                  <a:lnTo>
                    <a:pt x="20258" y="21208"/>
                  </a:lnTo>
                  <a:lnTo>
                    <a:pt x="20598" y="21026"/>
                  </a:lnTo>
                  <a:lnTo>
                    <a:pt x="20527" y="20726"/>
                  </a:lnTo>
                  <a:lnTo>
                    <a:pt x="20455" y="20426"/>
                  </a:lnTo>
                  <a:lnTo>
                    <a:pt x="20401" y="20100"/>
                  </a:lnTo>
                  <a:lnTo>
                    <a:pt x="20401" y="19747"/>
                  </a:lnTo>
                  <a:lnTo>
                    <a:pt x="20366" y="19030"/>
                  </a:lnTo>
                  <a:lnTo>
                    <a:pt x="20401" y="18300"/>
                  </a:lnTo>
                  <a:lnTo>
                    <a:pt x="20455" y="17595"/>
                  </a:lnTo>
                  <a:lnTo>
                    <a:pt x="20527" y="16969"/>
                  </a:lnTo>
                  <a:lnTo>
                    <a:pt x="20598" y="16447"/>
                  </a:lnTo>
                  <a:lnTo>
                    <a:pt x="20598" y="16017"/>
                  </a:lnTo>
                  <a:lnTo>
                    <a:pt x="20598" y="15873"/>
                  </a:lnTo>
                  <a:lnTo>
                    <a:pt x="20491" y="15717"/>
                  </a:lnTo>
                  <a:lnTo>
                    <a:pt x="20401" y="15573"/>
                  </a:lnTo>
                  <a:lnTo>
                    <a:pt x="20223" y="15417"/>
                  </a:lnTo>
                  <a:lnTo>
                    <a:pt x="20044" y="15300"/>
                  </a:lnTo>
                  <a:lnTo>
                    <a:pt x="19811" y="15195"/>
                  </a:lnTo>
                  <a:lnTo>
                    <a:pt x="19561" y="15091"/>
                  </a:lnTo>
                  <a:lnTo>
                    <a:pt x="19329" y="15026"/>
                  </a:lnTo>
                  <a:lnTo>
                    <a:pt x="19060" y="14973"/>
                  </a:lnTo>
                  <a:lnTo>
                    <a:pt x="18774" y="14921"/>
                  </a:lnTo>
                  <a:lnTo>
                    <a:pt x="18542" y="14921"/>
                  </a:lnTo>
                  <a:lnTo>
                    <a:pt x="18256" y="14921"/>
                  </a:lnTo>
                  <a:lnTo>
                    <a:pt x="18023" y="14973"/>
                  </a:lnTo>
                  <a:lnTo>
                    <a:pt x="17791" y="15052"/>
                  </a:lnTo>
                  <a:lnTo>
                    <a:pt x="17576" y="15143"/>
                  </a:lnTo>
                  <a:lnTo>
                    <a:pt x="17398" y="15273"/>
                  </a:lnTo>
                  <a:lnTo>
                    <a:pt x="17201" y="15391"/>
                  </a:lnTo>
                  <a:lnTo>
                    <a:pt x="16950" y="15521"/>
                  </a:lnTo>
                  <a:lnTo>
                    <a:pt x="16682" y="15600"/>
                  </a:lnTo>
                  <a:lnTo>
                    <a:pt x="16378" y="15652"/>
                  </a:lnTo>
                  <a:lnTo>
                    <a:pt x="16039" y="15678"/>
                  </a:lnTo>
                  <a:lnTo>
                    <a:pt x="15681" y="15652"/>
                  </a:lnTo>
                  <a:lnTo>
                    <a:pt x="15305" y="15626"/>
                  </a:lnTo>
                  <a:lnTo>
                    <a:pt x="14966" y="15547"/>
                  </a:lnTo>
                  <a:lnTo>
                    <a:pt x="14626" y="15443"/>
                  </a:lnTo>
                  <a:lnTo>
                    <a:pt x="14286" y="15300"/>
                  </a:lnTo>
                  <a:lnTo>
                    <a:pt x="13964" y="15143"/>
                  </a:lnTo>
                  <a:lnTo>
                    <a:pt x="13696" y="14947"/>
                  </a:lnTo>
                  <a:lnTo>
                    <a:pt x="13589" y="14817"/>
                  </a:lnTo>
                  <a:lnTo>
                    <a:pt x="13482" y="14700"/>
                  </a:lnTo>
                  <a:lnTo>
                    <a:pt x="13392" y="14569"/>
                  </a:lnTo>
                  <a:lnTo>
                    <a:pt x="13321" y="14426"/>
                  </a:lnTo>
                  <a:lnTo>
                    <a:pt x="13249" y="14269"/>
                  </a:lnTo>
                  <a:lnTo>
                    <a:pt x="13213" y="14126"/>
                  </a:lnTo>
                  <a:lnTo>
                    <a:pt x="13178" y="13943"/>
                  </a:lnTo>
                  <a:lnTo>
                    <a:pt x="13178" y="13773"/>
                  </a:lnTo>
                  <a:lnTo>
                    <a:pt x="13178" y="13565"/>
                  </a:lnTo>
                  <a:lnTo>
                    <a:pt x="13213" y="13369"/>
                  </a:lnTo>
                  <a:lnTo>
                    <a:pt x="13249" y="13173"/>
                  </a:lnTo>
                  <a:lnTo>
                    <a:pt x="13321" y="12991"/>
                  </a:lnTo>
                  <a:lnTo>
                    <a:pt x="13392" y="12847"/>
                  </a:lnTo>
                  <a:lnTo>
                    <a:pt x="13482" y="12691"/>
                  </a:lnTo>
                  <a:lnTo>
                    <a:pt x="13589" y="12547"/>
                  </a:lnTo>
                  <a:lnTo>
                    <a:pt x="13732" y="12417"/>
                  </a:lnTo>
                  <a:lnTo>
                    <a:pt x="14000" y="12195"/>
                  </a:lnTo>
                  <a:lnTo>
                    <a:pt x="14340" y="11986"/>
                  </a:lnTo>
                  <a:lnTo>
                    <a:pt x="14698" y="11843"/>
                  </a:lnTo>
                  <a:lnTo>
                    <a:pt x="15073" y="11739"/>
                  </a:lnTo>
                  <a:lnTo>
                    <a:pt x="15449" y="11660"/>
                  </a:lnTo>
                  <a:lnTo>
                    <a:pt x="15824" y="11621"/>
                  </a:lnTo>
                  <a:lnTo>
                    <a:pt x="16200" y="11621"/>
                  </a:lnTo>
                  <a:lnTo>
                    <a:pt x="16575" y="11660"/>
                  </a:lnTo>
                  <a:lnTo>
                    <a:pt x="16933" y="11713"/>
                  </a:lnTo>
                  <a:lnTo>
                    <a:pt x="17272" y="11817"/>
                  </a:lnTo>
                  <a:lnTo>
                    <a:pt x="17541" y="11947"/>
                  </a:lnTo>
                  <a:lnTo>
                    <a:pt x="17791" y="12091"/>
                  </a:lnTo>
                  <a:lnTo>
                    <a:pt x="17916" y="12195"/>
                  </a:lnTo>
                  <a:lnTo>
                    <a:pt x="18095" y="12286"/>
                  </a:lnTo>
                  <a:lnTo>
                    <a:pt x="18292" y="12391"/>
                  </a:lnTo>
                  <a:lnTo>
                    <a:pt x="18470" y="12443"/>
                  </a:lnTo>
                  <a:lnTo>
                    <a:pt x="18703" y="12521"/>
                  </a:lnTo>
                  <a:lnTo>
                    <a:pt x="18917" y="12547"/>
                  </a:lnTo>
                  <a:lnTo>
                    <a:pt x="19150" y="12573"/>
                  </a:lnTo>
                  <a:lnTo>
                    <a:pt x="19400" y="12586"/>
                  </a:lnTo>
                  <a:lnTo>
                    <a:pt x="19633" y="12586"/>
                  </a:lnTo>
                  <a:lnTo>
                    <a:pt x="19883" y="12573"/>
                  </a:lnTo>
                  <a:lnTo>
                    <a:pt x="20115" y="12521"/>
                  </a:lnTo>
                  <a:lnTo>
                    <a:pt x="20366" y="12469"/>
                  </a:lnTo>
                  <a:lnTo>
                    <a:pt x="20598" y="12417"/>
                  </a:lnTo>
                  <a:lnTo>
                    <a:pt x="20849" y="12313"/>
                  </a:lnTo>
                  <a:lnTo>
                    <a:pt x="21045" y="12221"/>
                  </a:lnTo>
                  <a:lnTo>
                    <a:pt x="21296" y="12091"/>
                  </a:lnTo>
                  <a:lnTo>
                    <a:pt x="21349" y="12013"/>
                  </a:lnTo>
                  <a:lnTo>
                    <a:pt x="21456" y="11947"/>
                  </a:lnTo>
                  <a:lnTo>
                    <a:pt x="21528" y="11843"/>
                  </a:lnTo>
                  <a:lnTo>
                    <a:pt x="21564" y="11713"/>
                  </a:lnTo>
                  <a:lnTo>
                    <a:pt x="21671" y="11465"/>
                  </a:lnTo>
                  <a:lnTo>
                    <a:pt x="21707" y="11165"/>
                  </a:lnTo>
                  <a:lnTo>
                    <a:pt x="21707" y="10813"/>
                  </a:lnTo>
                  <a:lnTo>
                    <a:pt x="21707" y="10460"/>
                  </a:lnTo>
                  <a:lnTo>
                    <a:pt x="21635" y="10082"/>
                  </a:lnTo>
                  <a:lnTo>
                    <a:pt x="21564" y="9717"/>
                  </a:lnTo>
                  <a:lnTo>
                    <a:pt x="21349" y="8908"/>
                  </a:lnTo>
                  <a:lnTo>
                    <a:pt x="21117" y="8191"/>
                  </a:lnTo>
                  <a:lnTo>
                    <a:pt x="20849" y="7539"/>
                  </a:lnTo>
                  <a:lnTo>
                    <a:pt x="20598" y="7030"/>
                  </a:lnTo>
                  <a:lnTo>
                    <a:pt x="20044" y="7108"/>
                  </a:lnTo>
                  <a:lnTo>
                    <a:pt x="19472" y="7160"/>
                  </a:lnTo>
                  <a:lnTo>
                    <a:pt x="18882" y="7213"/>
                  </a:lnTo>
                  <a:lnTo>
                    <a:pt x="18256" y="7213"/>
                  </a:lnTo>
                  <a:lnTo>
                    <a:pt x="17684" y="7213"/>
                  </a:lnTo>
                  <a:lnTo>
                    <a:pt x="17094" y="7186"/>
                  </a:lnTo>
                  <a:lnTo>
                    <a:pt x="16503" y="7160"/>
                  </a:lnTo>
                  <a:lnTo>
                    <a:pt x="16003" y="7108"/>
                  </a:lnTo>
                  <a:lnTo>
                    <a:pt x="15001" y="7004"/>
                  </a:lnTo>
                  <a:lnTo>
                    <a:pt x="14215" y="6913"/>
                  </a:lnTo>
                  <a:lnTo>
                    <a:pt x="13696" y="6834"/>
                  </a:lnTo>
                  <a:lnTo>
                    <a:pt x="13517" y="6808"/>
                  </a:lnTo>
                  <a:lnTo>
                    <a:pt x="13070" y="6652"/>
                  </a:lnTo>
                  <a:lnTo>
                    <a:pt x="12695" y="6482"/>
                  </a:lnTo>
                  <a:lnTo>
                    <a:pt x="12355" y="6313"/>
                  </a:lnTo>
                  <a:lnTo>
                    <a:pt x="12123" y="6104"/>
                  </a:lnTo>
                  <a:lnTo>
                    <a:pt x="11908" y="5882"/>
                  </a:lnTo>
                  <a:lnTo>
                    <a:pt x="11765" y="5660"/>
                  </a:lnTo>
                  <a:lnTo>
                    <a:pt x="11676" y="5426"/>
                  </a:lnTo>
                  <a:lnTo>
                    <a:pt x="11604" y="5204"/>
                  </a:lnTo>
                  <a:lnTo>
                    <a:pt x="11604" y="4956"/>
                  </a:lnTo>
                  <a:lnTo>
                    <a:pt x="11640" y="4734"/>
                  </a:lnTo>
                  <a:lnTo>
                    <a:pt x="11711" y="4500"/>
                  </a:lnTo>
                  <a:lnTo>
                    <a:pt x="11801" y="4304"/>
                  </a:lnTo>
                  <a:lnTo>
                    <a:pt x="11908" y="4108"/>
                  </a:lnTo>
                  <a:lnTo>
                    <a:pt x="12087" y="3926"/>
                  </a:lnTo>
                  <a:lnTo>
                    <a:pt x="12284" y="3756"/>
                  </a:lnTo>
                  <a:lnTo>
                    <a:pt x="12498" y="3626"/>
                  </a:lnTo>
                  <a:lnTo>
                    <a:pt x="12695" y="3482"/>
                  </a:lnTo>
                  <a:lnTo>
                    <a:pt x="12874" y="3273"/>
                  </a:lnTo>
                  <a:lnTo>
                    <a:pt x="13035" y="3052"/>
                  </a:lnTo>
                  <a:lnTo>
                    <a:pt x="13178" y="2778"/>
                  </a:lnTo>
                  <a:lnTo>
                    <a:pt x="13285" y="2504"/>
                  </a:lnTo>
                  <a:lnTo>
                    <a:pt x="13321" y="2204"/>
                  </a:lnTo>
                  <a:lnTo>
                    <a:pt x="13356" y="1904"/>
                  </a:lnTo>
                  <a:lnTo>
                    <a:pt x="13285" y="1604"/>
                  </a:lnTo>
                  <a:lnTo>
                    <a:pt x="13178" y="1304"/>
                  </a:lnTo>
                  <a:lnTo>
                    <a:pt x="13035" y="1017"/>
                  </a:lnTo>
                  <a:lnTo>
                    <a:pt x="12945" y="900"/>
                  </a:lnTo>
                  <a:lnTo>
                    <a:pt x="12802" y="769"/>
                  </a:lnTo>
                  <a:lnTo>
                    <a:pt x="12659" y="652"/>
                  </a:lnTo>
                  <a:lnTo>
                    <a:pt x="12498" y="547"/>
                  </a:lnTo>
                  <a:lnTo>
                    <a:pt x="12319" y="443"/>
                  </a:lnTo>
                  <a:lnTo>
                    <a:pt x="12123" y="352"/>
                  </a:lnTo>
                  <a:lnTo>
                    <a:pt x="11872" y="273"/>
                  </a:lnTo>
                  <a:lnTo>
                    <a:pt x="11640" y="221"/>
                  </a:lnTo>
                  <a:lnTo>
                    <a:pt x="11354" y="143"/>
                  </a:lnTo>
                  <a:lnTo>
                    <a:pt x="11086" y="117"/>
                  </a:lnTo>
                  <a:lnTo>
                    <a:pt x="10782" y="91"/>
                  </a:lnTo>
                  <a:lnTo>
                    <a:pt x="10424" y="91"/>
                  </a:lnTo>
                  <a:lnTo>
                    <a:pt x="10120" y="91"/>
                  </a:lnTo>
                  <a:lnTo>
                    <a:pt x="9816" y="117"/>
                  </a:lnTo>
                  <a:lnTo>
                    <a:pt x="9548" y="143"/>
                  </a:lnTo>
                  <a:lnTo>
                    <a:pt x="9298" y="195"/>
                  </a:lnTo>
                  <a:lnTo>
                    <a:pt x="9065" y="247"/>
                  </a:lnTo>
                  <a:lnTo>
                    <a:pt x="8815" y="300"/>
                  </a:lnTo>
                  <a:lnTo>
                    <a:pt x="8618" y="378"/>
                  </a:lnTo>
                  <a:lnTo>
                    <a:pt x="8403" y="469"/>
                  </a:lnTo>
                  <a:lnTo>
                    <a:pt x="8243" y="547"/>
                  </a:lnTo>
                  <a:lnTo>
                    <a:pt x="8064" y="652"/>
                  </a:lnTo>
                  <a:lnTo>
                    <a:pt x="7921" y="743"/>
                  </a:lnTo>
                  <a:lnTo>
                    <a:pt x="7796" y="873"/>
                  </a:lnTo>
                  <a:lnTo>
                    <a:pt x="7581" y="1095"/>
                  </a:lnTo>
                  <a:lnTo>
                    <a:pt x="7402" y="1369"/>
                  </a:lnTo>
                  <a:lnTo>
                    <a:pt x="7313" y="1630"/>
                  </a:lnTo>
                  <a:lnTo>
                    <a:pt x="7277" y="1930"/>
                  </a:lnTo>
                  <a:lnTo>
                    <a:pt x="7277" y="2204"/>
                  </a:lnTo>
                  <a:lnTo>
                    <a:pt x="7313" y="2478"/>
                  </a:lnTo>
                  <a:lnTo>
                    <a:pt x="7402" y="2752"/>
                  </a:lnTo>
                  <a:lnTo>
                    <a:pt x="7581" y="3000"/>
                  </a:lnTo>
                  <a:lnTo>
                    <a:pt x="7796" y="3221"/>
                  </a:lnTo>
                  <a:lnTo>
                    <a:pt x="8028" y="3456"/>
                  </a:lnTo>
                  <a:lnTo>
                    <a:pt x="8260" y="3652"/>
                  </a:lnTo>
                  <a:lnTo>
                    <a:pt x="8475" y="3873"/>
                  </a:lnTo>
                  <a:lnTo>
                    <a:pt x="8654" y="4108"/>
                  </a:lnTo>
                  <a:lnTo>
                    <a:pt x="8743" y="4330"/>
                  </a:lnTo>
                  <a:lnTo>
                    <a:pt x="8815" y="4578"/>
                  </a:lnTo>
                  <a:lnTo>
                    <a:pt x="8815" y="4826"/>
                  </a:lnTo>
                  <a:lnTo>
                    <a:pt x="8779" y="5073"/>
                  </a:lnTo>
                  <a:lnTo>
                    <a:pt x="8690" y="5308"/>
                  </a:lnTo>
                  <a:lnTo>
                    <a:pt x="8547" y="5556"/>
                  </a:lnTo>
                  <a:lnTo>
                    <a:pt x="8332" y="5778"/>
                  </a:lnTo>
                  <a:lnTo>
                    <a:pt x="8100" y="5986"/>
                  </a:lnTo>
                  <a:lnTo>
                    <a:pt x="7796" y="6208"/>
                  </a:lnTo>
                  <a:lnTo>
                    <a:pt x="7438" y="6378"/>
                  </a:lnTo>
                  <a:lnTo>
                    <a:pt x="7027" y="6534"/>
                  </a:lnTo>
                  <a:lnTo>
                    <a:pt x="6544" y="6678"/>
                  </a:lnTo>
                  <a:lnTo>
                    <a:pt x="6043" y="6808"/>
                  </a:lnTo>
                  <a:lnTo>
                    <a:pt x="5632" y="6808"/>
                  </a:lnTo>
                  <a:lnTo>
                    <a:pt x="5078" y="6808"/>
                  </a:lnTo>
                  <a:lnTo>
                    <a:pt x="4488" y="6808"/>
                  </a:lnTo>
                  <a:lnTo>
                    <a:pt x="3808" y="6808"/>
                  </a:lnTo>
                  <a:lnTo>
                    <a:pt x="3075" y="6808"/>
                  </a:lnTo>
                  <a:lnTo>
                    <a:pt x="2288" y="6808"/>
                  </a:lnTo>
                  <a:lnTo>
                    <a:pt x="1466" y="6808"/>
                  </a:lnTo>
                  <a:lnTo>
                    <a:pt x="607" y="6808"/>
                  </a:lnTo>
                  <a:lnTo>
                    <a:pt x="500" y="7239"/>
                  </a:lnTo>
                  <a:lnTo>
                    <a:pt x="375" y="7839"/>
                  </a:lnTo>
                  <a:lnTo>
                    <a:pt x="268" y="8491"/>
                  </a:lnTo>
                  <a:lnTo>
                    <a:pt x="160" y="9182"/>
                  </a:lnTo>
                  <a:lnTo>
                    <a:pt x="53" y="9860"/>
                  </a:lnTo>
                  <a:lnTo>
                    <a:pt x="17" y="10486"/>
                  </a:lnTo>
                  <a:lnTo>
                    <a:pt x="17" y="10969"/>
                  </a:lnTo>
                  <a:lnTo>
                    <a:pt x="17" y="11295"/>
                  </a:lnTo>
                  <a:lnTo>
                    <a:pt x="125" y="11465"/>
                  </a:lnTo>
                  <a:lnTo>
                    <a:pt x="232" y="11634"/>
                  </a:lnTo>
                  <a:lnTo>
                    <a:pt x="411" y="11765"/>
                  </a:lnTo>
                  <a:lnTo>
                    <a:pt x="607" y="11895"/>
                  </a:lnTo>
                  <a:lnTo>
                    <a:pt x="858" y="12013"/>
                  </a:lnTo>
                  <a:lnTo>
                    <a:pt x="1126" y="12091"/>
                  </a:lnTo>
                  <a:lnTo>
                    <a:pt x="1430" y="12169"/>
                  </a:lnTo>
                  <a:lnTo>
                    <a:pt x="1716" y="12221"/>
                  </a:lnTo>
                  <a:lnTo>
                    <a:pt x="2056" y="12247"/>
                  </a:lnTo>
                  <a:lnTo>
                    <a:pt x="2360" y="12260"/>
                  </a:lnTo>
                  <a:lnTo>
                    <a:pt x="2664" y="12247"/>
                  </a:lnTo>
                  <a:lnTo>
                    <a:pt x="2986" y="12221"/>
                  </a:lnTo>
                  <a:lnTo>
                    <a:pt x="3290" y="12169"/>
                  </a:lnTo>
                  <a:lnTo>
                    <a:pt x="3558" y="12065"/>
                  </a:lnTo>
                  <a:lnTo>
                    <a:pt x="3808" y="11960"/>
                  </a:lnTo>
                  <a:lnTo>
                    <a:pt x="4041" y="11843"/>
                  </a:lnTo>
                  <a:lnTo>
                    <a:pt x="4255" y="11686"/>
                  </a:lnTo>
                  <a:lnTo>
                    <a:pt x="4523" y="11595"/>
                  </a:lnTo>
                  <a:lnTo>
                    <a:pt x="4792" y="11517"/>
                  </a:lnTo>
                  <a:lnTo>
                    <a:pt x="5113" y="11491"/>
                  </a:lnTo>
                  <a:lnTo>
                    <a:pt x="5453" y="11465"/>
                  </a:lnTo>
                  <a:lnTo>
                    <a:pt x="5757" y="11491"/>
                  </a:lnTo>
                  <a:lnTo>
                    <a:pt x="6097" y="11543"/>
                  </a:lnTo>
                  <a:lnTo>
                    <a:pt x="6454" y="11634"/>
                  </a:lnTo>
                  <a:lnTo>
                    <a:pt x="6758" y="11765"/>
                  </a:lnTo>
                  <a:lnTo>
                    <a:pt x="7062" y="11921"/>
                  </a:lnTo>
                  <a:lnTo>
                    <a:pt x="7313" y="12091"/>
                  </a:lnTo>
                  <a:lnTo>
                    <a:pt x="7545" y="12313"/>
                  </a:lnTo>
                  <a:lnTo>
                    <a:pt x="7760" y="12573"/>
                  </a:lnTo>
                  <a:lnTo>
                    <a:pt x="7885" y="12847"/>
                  </a:lnTo>
                  <a:lnTo>
                    <a:pt x="7992" y="13173"/>
                  </a:lnTo>
                  <a:lnTo>
                    <a:pt x="8028" y="13500"/>
                  </a:lnTo>
                  <a:lnTo>
                    <a:pt x="7992" y="13747"/>
                  </a:lnTo>
                  <a:lnTo>
                    <a:pt x="7885" y="13969"/>
                  </a:lnTo>
                  <a:lnTo>
                    <a:pt x="7760" y="14191"/>
                  </a:lnTo>
                  <a:lnTo>
                    <a:pt x="7545" y="14373"/>
                  </a:lnTo>
                  <a:lnTo>
                    <a:pt x="7313" y="14543"/>
                  </a:lnTo>
                  <a:lnTo>
                    <a:pt x="7062" y="14700"/>
                  </a:lnTo>
                  <a:lnTo>
                    <a:pt x="6758" y="14817"/>
                  </a:lnTo>
                  <a:lnTo>
                    <a:pt x="6454" y="14921"/>
                  </a:lnTo>
                  <a:lnTo>
                    <a:pt x="6097" y="15000"/>
                  </a:lnTo>
                  <a:lnTo>
                    <a:pt x="5757" y="15052"/>
                  </a:lnTo>
                  <a:lnTo>
                    <a:pt x="5453" y="15052"/>
                  </a:lnTo>
                  <a:lnTo>
                    <a:pt x="5113" y="15026"/>
                  </a:lnTo>
                  <a:lnTo>
                    <a:pt x="4792" y="14973"/>
                  </a:lnTo>
                  <a:lnTo>
                    <a:pt x="4523" y="14869"/>
                  </a:lnTo>
                  <a:lnTo>
                    <a:pt x="4255" y="14752"/>
                  </a:lnTo>
                  <a:lnTo>
                    <a:pt x="4041" y="14569"/>
                  </a:lnTo>
                  <a:lnTo>
                    <a:pt x="3844" y="14400"/>
                  </a:lnTo>
                  <a:lnTo>
                    <a:pt x="3594" y="14269"/>
                  </a:lnTo>
                  <a:lnTo>
                    <a:pt x="3361" y="14165"/>
                  </a:lnTo>
                  <a:lnTo>
                    <a:pt x="3111" y="14100"/>
                  </a:lnTo>
                  <a:lnTo>
                    <a:pt x="2843" y="14073"/>
                  </a:lnTo>
                  <a:lnTo>
                    <a:pt x="2574" y="14073"/>
                  </a:lnTo>
                  <a:lnTo>
                    <a:pt x="2288" y="14100"/>
                  </a:lnTo>
                  <a:lnTo>
                    <a:pt x="2020" y="14139"/>
                  </a:lnTo>
                  <a:lnTo>
                    <a:pt x="1734" y="14243"/>
                  </a:lnTo>
                  <a:lnTo>
                    <a:pt x="1466" y="14347"/>
                  </a:lnTo>
                  <a:lnTo>
                    <a:pt x="1233" y="14465"/>
                  </a:lnTo>
                  <a:lnTo>
                    <a:pt x="983" y="14621"/>
                  </a:lnTo>
                  <a:lnTo>
                    <a:pt x="786" y="14765"/>
                  </a:lnTo>
                  <a:lnTo>
                    <a:pt x="572" y="14947"/>
                  </a:lnTo>
                  <a:lnTo>
                    <a:pt x="411" y="15143"/>
                  </a:lnTo>
                  <a:lnTo>
                    <a:pt x="303" y="15378"/>
                  </a:lnTo>
                  <a:lnTo>
                    <a:pt x="196" y="15600"/>
                  </a:lnTo>
                  <a:lnTo>
                    <a:pt x="160" y="15873"/>
                  </a:lnTo>
                  <a:lnTo>
                    <a:pt x="196" y="16200"/>
                  </a:lnTo>
                  <a:lnTo>
                    <a:pt x="232" y="16526"/>
                  </a:lnTo>
                  <a:lnTo>
                    <a:pt x="411" y="17295"/>
                  </a:lnTo>
                  <a:lnTo>
                    <a:pt x="607" y="18104"/>
                  </a:lnTo>
                  <a:lnTo>
                    <a:pt x="715" y="18508"/>
                  </a:lnTo>
                  <a:lnTo>
                    <a:pt x="822" y="18926"/>
                  </a:lnTo>
                  <a:lnTo>
                    <a:pt x="876" y="19330"/>
                  </a:lnTo>
                  <a:lnTo>
                    <a:pt x="911" y="19734"/>
                  </a:lnTo>
                  <a:lnTo>
                    <a:pt x="911" y="20073"/>
                  </a:lnTo>
                  <a:lnTo>
                    <a:pt x="876" y="20426"/>
                  </a:lnTo>
                  <a:lnTo>
                    <a:pt x="858" y="20608"/>
                  </a:lnTo>
                  <a:lnTo>
                    <a:pt x="786" y="20752"/>
                  </a:lnTo>
                  <a:lnTo>
                    <a:pt x="715" y="20908"/>
                  </a:lnTo>
                  <a:lnTo>
                    <a:pt x="607" y="21026"/>
                  </a:lnTo>
                  <a:lnTo>
                    <a:pt x="1394" y="20934"/>
                  </a:lnTo>
                  <a:lnTo>
                    <a:pt x="2217" y="20804"/>
                  </a:lnTo>
                  <a:lnTo>
                    <a:pt x="3039" y="20726"/>
                  </a:lnTo>
                  <a:lnTo>
                    <a:pt x="3844" y="20660"/>
                  </a:lnTo>
                  <a:lnTo>
                    <a:pt x="4595" y="20634"/>
                  </a:lnTo>
                  <a:lnTo>
                    <a:pt x="5310" y="20634"/>
                  </a:lnTo>
                  <a:lnTo>
                    <a:pt x="5650" y="20660"/>
                  </a:lnTo>
                  <a:lnTo>
                    <a:pt x="6007" y="20700"/>
                  </a:lnTo>
                  <a:lnTo>
                    <a:pt x="6276" y="20752"/>
                  </a:lnTo>
                  <a:lnTo>
                    <a:pt x="6580" y="20830"/>
                  </a:lnTo>
                  <a:close/>
                </a:path>
              </a:pathLst>
            </a:custGeom>
            <a:solidFill>
              <a:schemeClr val="bg1"/>
            </a:solidFill>
            <a:ln w="9525">
              <a:miter lim="800000"/>
              <a:headEnd/>
              <a:tailEnd/>
            </a:ln>
            <a:scene3d>
              <a:camera prst="legacyPerspectiveFront">
                <a:rot lat="0" lon="300000" rev="0"/>
              </a:camera>
              <a:lightRig rig="legacyFlat4" dir="b"/>
            </a:scene3d>
            <a:sp3d extrusionH="227000" prstMaterial="legacyMatte">
              <a:bevelT w="13500" h="13500" prst="angle"/>
              <a:bevelB w="13500" h="13500" prst="angle"/>
              <a:extrusionClr>
                <a:schemeClr val="bg1"/>
              </a:extrusionClr>
              <a:contourClr>
                <a:schemeClr val="bg1"/>
              </a:contourClr>
            </a:sp3d>
          </p:spPr>
          <p:txBody>
            <a:bodyPr anchor="ctr" anchorCtr="1">
              <a:flatTx/>
            </a:bodyP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ClrTx/>
                <a:buSzTx/>
                <a:buFontTx/>
                <a:buNone/>
              </a:pPr>
              <a:r>
                <a:rPr lang="en-US" altLang="en-US" sz="2400" b="1" dirty="0">
                  <a:latin typeface="Times New Roman" panose="02020603050405020304" pitchFamily="18" charset="0"/>
                </a:rPr>
                <a:t>SAR</a:t>
              </a:r>
            </a:p>
          </p:txBody>
        </p:sp>
      </p:grpSp>
    </p:spTree>
    <p:extLst>
      <p:ext uri="{BB962C8B-B14F-4D97-AF65-F5344CB8AC3E}">
        <p14:creationId xmlns:p14="http://schemas.microsoft.com/office/powerpoint/2010/main" val="1187279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487" y="575001"/>
            <a:ext cx="4315713" cy="2591624"/>
          </a:xfrm>
          <a:prstGeom prst="rect">
            <a:avLst/>
          </a:prstGeom>
        </p:spPr>
      </p:pic>
      <p:sp>
        <p:nvSpPr>
          <p:cNvPr id="2" name="Title 1"/>
          <p:cNvSpPr>
            <a:spLocks noGrp="1"/>
          </p:cNvSpPr>
          <p:nvPr>
            <p:ph type="title"/>
          </p:nvPr>
        </p:nvSpPr>
        <p:spPr/>
        <p:txBody>
          <a:bodyPr/>
          <a:lstStyle/>
          <a:p>
            <a:r>
              <a:rPr lang="en-US" dirty="0"/>
              <a:t>Skills from Training</a:t>
            </a:r>
          </a:p>
        </p:txBody>
      </p:sp>
      <p:sp>
        <p:nvSpPr>
          <p:cNvPr id="3" name="Content Placeholder 2"/>
          <p:cNvSpPr>
            <a:spLocks noGrp="1"/>
          </p:cNvSpPr>
          <p:nvPr>
            <p:ph idx="1"/>
          </p:nvPr>
        </p:nvSpPr>
        <p:spPr>
          <a:xfrm>
            <a:off x="1371600" y="1870813"/>
            <a:ext cx="9601200" cy="4060600"/>
          </a:xfrm>
        </p:spPr>
        <p:txBody>
          <a:bodyPr>
            <a:normAutofit fontScale="92500" lnSpcReduction="20000"/>
          </a:bodyPr>
          <a:lstStyle/>
          <a:p>
            <a:r>
              <a:rPr lang="en-US" sz="3200" dirty="0"/>
              <a:t>Search and Move</a:t>
            </a:r>
          </a:p>
          <a:p>
            <a:r>
              <a:rPr lang="en-US" sz="3200" dirty="0"/>
              <a:t>Be Observant</a:t>
            </a:r>
          </a:p>
          <a:p>
            <a:r>
              <a:rPr lang="en-US" sz="3200" dirty="0"/>
              <a:t>Use tools and technology</a:t>
            </a:r>
          </a:p>
          <a:p>
            <a:r>
              <a:rPr lang="en-US" sz="3200" dirty="0"/>
              <a:t>Deal with challenging conditions while keeping your observational abilities</a:t>
            </a:r>
          </a:p>
          <a:p>
            <a:r>
              <a:rPr lang="en-US" sz="3200" dirty="0"/>
              <a:t>Communicate and Collaborate</a:t>
            </a:r>
          </a:p>
          <a:p>
            <a:r>
              <a:rPr lang="en-US" sz="3200" dirty="0"/>
              <a:t>Less likely to destroy clues</a:t>
            </a:r>
          </a:p>
          <a:p>
            <a:r>
              <a:rPr lang="en-US" sz="3200" dirty="0"/>
              <a:t>Night searches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529" y="3948718"/>
            <a:ext cx="2499669" cy="2499669"/>
          </a:xfrm>
          <a:prstGeom prst="rect">
            <a:avLst/>
          </a:prstGeom>
        </p:spPr>
      </p:pic>
    </p:spTree>
    <p:extLst>
      <p:ext uri="{BB962C8B-B14F-4D97-AF65-F5344CB8AC3E}">
        <p14:creationId xmlns:p14="http://schemas.microsoft.com/office/powerpoint/2010/main" val="2261505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428" y="664029"/>
            <a:ext cx="9601200" cy="1485900"/>
          </a:xfrm>
        </p:spPr>
        <p:txBody>
          <a:bodyPr/>
          <a:lstStyle/>
          <a:p>
            <a:r>
              <a:rPr lang="en-US" dirty="0"/>
              <a:t>Equipment</a:t>
            </a:r>
          </a:p>
        </p:txBody>
      </p:sp>
      <p:sp>
        <p:nvSpPr>
          <p:cNvPr id="3" name="Content Placeholder 2"/>
          <p:cNvSpPr>
            <a:spLocks noGrp="1"/>
          </p:cNvSpPr>
          <p:nvPr>
            <p:ph idx="1"/>
          </p:nvPr>
        </p:nvSpPr>
        <p:spPr>
          <a:xfrm>
            <a:off x="5976257" y="1800225"/>
            <a:ext cx="5646624" cy="4644118"/>
          </a:xfrm>
        </p:spPr>
        <p:txBody>
          <a:bodyPr>
            <a:normAutofit/>
          </a:bodyPr>
          <a:lstStyle/>
          <a:p>
            <a:r>
              <a:rPr lang="en-US" sz="2800" dirty="0"/>
              <a:t>Functional comfort</a:t>
            </a:r>
          </a:p>
          <a:p>
            <a:r>
              <a:rPr lang="en-US" sz="2800" dirty="0"/>
              <a:t>“Emergent resources” are not equipped or prepared to search at night/inclement weather / difficult terrain</a:t>
            </a:r>
          </a:p>
          <a:p>
            <a:r>
              <a:rPr lang="en-US" sz="2800" dirty="0"/>
              <a:t>Searchers don’t have time to round up supplies</a:t>
            </a:r>
          </a:p>
          <a:p>
            <a:r>
              <a:rPr lang="en-US" sz="2800" dirty="0"/>
              <a:t>Each Team has a different equipment list and can change according to operation or weather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89314" y="1713139"/>
            <a:ext cx="4184805" cy="3262312"/>
          </a:xfrm>
          <a:prstGeom prst="rect">
            <a:avLst/>
          </a:prstGeom>
        </p:spPr>
      </p:pic>
    </p:spTree>
    <p:extLst>
      <p:ext uri="{BB962C8B-B14F-4D97-AF65-F5344CB8AC3E}">
        <p14:creationId xmlns:p14="http://schemas.microsoft.com/office/powerpoint/2010/main" val="3269536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SAR Teams and Resources </a:t>
            </a:r>
          </a:p>
        </p:txBody>
      </p:sp>
      <p:sp>
        <p:nvSpPr>
          <p:cNvPr id="3" name="Text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4246896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3743" y="664028"/>
            <a:ext cx="8763000" cy="1719943"/>
          </a:xfrm>
        </p:spPr>
        <p:txBody>
          <a:bodyPr>
            <a:normAutofit/>
          </a:bodyPr>
          <a:lstStyle/>
          <a:p>
            <a:r>
              <a:rPr lang="en-US" sz="4800" u="sng" dirty="0">
                <a:solidFill>
                  <a:srgbClr val="002060"/>
                </a:solidFill>
              </a:rPr>
              <a:t>Lost Person Behavior</a:t>
            </a:r>
            <a:br>
              <a:rPr lang="en-US" dirty="0">
                <a:solidFill>
                  <a:srgbClr val="002060"/>
                </a:solidFill>
              </a:rPr>
            </a:br>
            <a:r>
              <a:rPr lang="en-US" dirty="0">
                <a:solidFill>
                  <a:srgbClr val="002060"/>
                </a:solidFill>
              </a:rPr>
              <a:t>		</a:t>
            </a:r>
            <a:r>
              <a:rPr lang="en-US" sz="4000" dirty="0">
                <a:solidFill>
                  <a:srgbClr val="002060"/>
                </a:solidFill>
              </a:rPr>
              <a:t>by Robert Koester</a:t>
            </a:r>
            <a:endParaRPr lang="en-US" sz="2400" dirty="0">
              <a:solidFill>
                <a:srgbClr val="0070C0"/>
              </a:solidFill>
            </a:endParaRPr>
          </a:p>
        </p:txBody>
      </p:sp>
      <p:sp>
        <p:nvSpPr>
          <p:cNvPr id="5" name="TextBox 4"/>
          <p:cNvSpPr txBox="1"/>
          <p:nvPr/>
        </p:nvSpPr>
        <p:spPr>
          <a:xfrm>
            <a:off x="1441619" y="2562019"/>
            <a:ext cx="960120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C00000"/>
                </a:solidFill>
              </a:rPr>
              <a:t>Statistical analysis of results from many kinds of searches over many years</a:t>
            </a:r>
          </a:p>
          <a:p>
            <a:pPr marL="342900" indent="-342900">
              <a:buFont typeface="Arial" panose="020B0604020202020204" pitchFamily="34" charset="0"/>
              <a:buChar char="•"/>
            </a:pPr>
            <a:r>
              <a:rPr lang="en-US" sz="2000" dirty="0">
                <a:solidFill>
                  <a:srgbClr val="C00000"/>
                </a:solidFill>
              </a:rPr>
              <a:t>Guides searchers to subjects' most likely location based on numerous factors</a:t>
            </a:r>
          </a:p>
        </p:txBody>
      </p:sp>
      <p:sp>
        <p:nvSpPr>
          <p:cNvPr id="7" name="Rectangle 6"/>
          <p:cNvSpPr/>
          <p:nvPr/>
        </p:nvSpPr>
        <p:spPr>
          <a:xfrm>
            <a:off x="1441619" y="3300624"/>
            <a:ext cx="7850661" cy="2308324"/>
          </a:xfrm>
          <a:prstGeom prst="rect">
            <a:avLst/>
          </a:prstGeom>
        </p:spPr>
        <p:txBody>
          <a:bodyPr wrap="square">
            <a:spAutoFit/>
          </a:bodyPr>
          <a:lstStyle/>
          <a:p>
            <a:r>
              <a:rPr lang="en-US" b="1" u="dottedHeavy" dirty="0">
                <a:solidFill>
                  <a:srgbClr val="0070C0"/>
                </a:solidFill>
              </a:rPr>
              <a:t>Considerations</a:t>
            </a:r>
          </a:p>
          <a:p>
            <a:pPr marL="285750" indent="-285750">
              <a:buFont typeface="Arial" panose="020B0604020202020204" pitchFamily="34" charset="0"/>
              <a:buChar char="•"/>
            </a:pPr>
            <a:r>
              <a:rPr lang="en-US" dirty="0">
                <a:solidFill>
                  <a:srgbClr val="0070C0"/>
                </a:solidFill>
              </a:rPr>
              <a:t>subject's age, gender, mental/physical state</a:t>
            </a:r>
          </a:p>
          <a:p>
            <a:pPr marL="285750" indent="-285750">
              <a:buFont typeface="Arial" panose="020B0604020202020204" pitchFamily="34" charset="0"/>
              <a:buChar char="•"/>
            </a:pPr>
            <a:r>
              <a:rPr lang="en-US" dirty="0">
                <a:solidFill>
                  <a:srgbClr val="0070C0"/>
                </a:solidFill>
              </a:rPr>
              <a:t>dementias such as Alzheimer’s</a:t>
            </a:r>
          </a:p>
          <a:p>
            <a:pPr marL="285750" indent="-285750">
              <a:buFont typeface="Arial" panose="020B0604020202020204" pitchFamily="34" charset="0"/>
              <a:buChar char="•"/>
            </a:pPr>
            <a:r>
              <a:rPr lang="en-US" dirty="0">
                <a:solidFill>
                  <a:srgbClr val="0070C0"/>
                </a:solidFill>
              </a:rPr>
              <a:t>sensory deficiency such as Deafness, Autism</a:t>
            </a:r>
          </a:p>
          <a:p>
            <a:pPr marL="285750" indent="-285750">
              <a:buFont typeface="Arial" panose="020B0604020202020204" pitchFamily="34" charset="0"/>
              <a:buChar char="•"/>
            </a:pPr>
            <a:r>
              <a:rPr lang="en-US" dirty="0">
                <a:solidFill>
                  <a:srgbClr val="0070C0"/>
                </a:solidFill>
              </a:rPr>
              <a:t>scene's geography, topography, weather, traffic, ...;</a:t>
            </a:r>
          </a:p>
          <a:p>
            <a:pPr marL="285750" indent="-285750">
              <a:buFont typeface="Arial" panose="020B0604020202020204" pitchFamily="34" charset="0"/>
              <a:buChar char="•"/>
            </a:pPr>
            <a:r>
              <a:rPr lang="en-US" dirty="0">
                <a:solidFill>
                  <a:srgbClr val="0070C0"/>
                </a:solidFill>
              </a:rPr>
              <a:t>incident's time, ecoregion, elevation, </a:t>
            </a:r>
            <a:r>
              <a:rPr lang="en-US" dirty="0" err="1">
                <a:solidFill>
                  <a:srgbClr val="0070C0"/>
                </a:solidFill>
              </a:rPr>
              <a:t>spacial</a:t>
            </a:r>
            <a:r>
              <a:rPr lang="en-US" dirty="0">
                <a:solidFill>
                  <a:srgbClr val="0070C0"/>
                </a:solidFill>
              </a:rPr>
              <a:t> features, detection medium, proximity distance, circumstances, ...</a:t>
            </a:r>
          </a:p>
          <a:p>
            <a:pPr marL="285750" indent="-285750">
              <a:buFont typeface="Arial" panose="020B0604020202020204" pitchFamily="34" charset="0"/>
              <a:buChar char="•"/>
            </a:pPr>
            <a:r>
              <a:rPr lang="en-US" dirty="0">
                <a:solidFill>
                  <a:srgbClr val="0070C0"/>
                </a:solidFill>
              </a:rPr>
              <a:t>lost, overdue, sick/hurt, evasion/criminal , emergency</a:t>
            </a:r>
          </a:p>
        </p:txBody>
      </p:sp>
      <p:sp>
        <p:nvSpPr>
          <p:cNvPr id="8" name="TextBox 7"/>
          <p:cNvSpPr txBox="1"/>
          <p:nvPr/>
        </p:nvSpPr>
        <p:spPr>
          <a:xfrm>
            <a:off x="1729946" y="5807676"/>
            <a:ext cx="9428205" cy="523220"/>
          </a:xfrm>
          <a:prstGeom prst="rect">
            <a:avLst/>
          </a:prstGeom>
          <a:noFill/>
        </p:spPr>
        <p:txBody>
          <a:bodyPr wrap="square" rtlCol="0">
            <a:spAutoFit/>
          </a:bodyPr>
          <a:lstStyle/>
          <a:p>
            <a:pPr algn="ctr"/>
            <a:r>
              <a:rPr lang="en-US" sz="2800" dirty="0">
                <a:solidFill>
                  <a:srgbClr val="FF0000"/>
                </a:solidFill>
              </a:rPr>
              <a:t>Expedient discovery relies on prompt investigation.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3507" y="367673"/>
            <a:ext cx="2828816" cy="2127094"/>
          </a:xfrm>
          <a:prstGeom prst="rect">
            <a:avLst/>
          </a:prstGeom>
        </p:spPr>
      </p:pic>
      <p:sp>
        <p:nvSpPr>
          <p:cNvPr id="2" name="TextBox 1"/>
          <p:cNvSpPr txBox="1"/>
          <p:nvPr/>
        </p:nvSpPr>
        <p:spPr>
          <a:xfrm rot="1379965">
            <a:off x="9343547" y="4131621"/>
            <a:ext cx="2164493" cy="646331"/>
          </a:xfrm>
          <a:prstGeom prst="rect">
            <a:avLst/>
          </a:prstGeom>
          <a:noFill/>
        </p:spPr>
        <p:txBody>
          <a:bodyPr wrap="square" rtlCol="0">
            <a:spAutoFit/>
          </a:bodyPr>
          <a:lstStyle/>
          <a:p>
            <a:pPr algn="ctr"/>
            <a:r>
              <a:rPr lang="en-US" dirty="0">
                <a:hlinkClick r:id="rId3"/>
              </a:rPr>
              <a:t>Lecture at Radcliffe, Harvard</a:t>
            </a:r>
            <a:r>
              <a:rPr lang="en-US" dirty="0"/>
              <a:t> </a:t>
            </a:r>
          </a:p>
        </p:txBody>
      </p:sp>
    </p:spTree>
    <p:extLst>
      <p:ext uri="{BB962C8B-B14F-4D97-AF65-F5344CB8AC3E}">
        <p14:creationId xmlns:p14="http://schemas.microsoft.com/office/powerpoint/2010/main" val="1540440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869" y="270304"/>
            <a:ext cx="10594762" cy="1057753"/>
          </a:xfrm>
        </p:spPr>
        <p:txBody>
          <a:bodyPr>
            <a:normAutofit/>
          </a:bodyPr>
          <a:lstStyle/>
          <a:p>
            <a:r>
              <a:rPr lang="en-US" sz="4000" dirty="0"/>
              <a:t>National Association of Search and Rescue</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681240" y="1013253"/>
            <a:ext cx="8027877" cy="55947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0060">
            <a:off x="904441" y="2400022"/>
            <a:ext cx="3527011" cy="2302197"/>
          </a:xfrm>
          <a:prstGeom prst="rect">
            <a:avLst/>
          </a:prstGeom>
        </p:spPr>
      </p:pic>
      <p:sp>
        <p:nvSpPr>
          <p:cNvPr id="7" name="TextBox 6"/>
          <p:cNvSpPr txBox="1"/>
          <p:nvPr/>
        </p:nvSpPr>
        <p:spPr>
          <a:xfrm rot="20590768">
            <a:off x="1285466" y="5353051"/>
            <a:ext cx="2569019" cy="646331"/>
          </a:xfrm>
          <a:prstGeom prst="rect">
            <a:avLst/>
          </a:prstGeom>
          <a:noFill/>
        </p:spPr>
        <p:txBody>
          <a:bodyPr wrap="square" rtlCol="0">
            <a:spAutoFit/>
          </a:bodyPr>
          <a:lstStyle/>
          <a:p>
            <a:r>
              <a:rPr lang="en-US" b="1" dirty="0">
                <a:solidFill>
                  <a:srgbClr val="002060"/>
                </a:solidFill>
                <a:hlinkClick r:id="rId4"/>
              </a:rPr>
              <a:t>http://www.nasar.org/</a:t>
            </a:r>
            <a:endParaRPr lang="en-US" b="1"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401068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743" y="653143"/>
            <a:ext cx="9601200" cy="1485900"/>
          </a:xfrm>
        </p:spPr>
        <p:txBody>
          <a:bodyPr/>
          <a:lstStyle/>
          <a:p>
            <a:r>
              <a:rPr lang="en-US" dirty="0"/>
              <a:t>Mountain Pathfinder</a:t>
            </a:r>
          </a:p>
        </p:txBody>
      </p:sp>
      <p:sp>
        <p:nvSpPr>
          <p:cNvPr id="3" name="Content Placeholder 2"/>
          <p:cNvSpPr>
            <a:spLocks noGrp="1"/>
          </p:cNvSpPr>
          <p:nvPr>
            <p:ph idx="1"/>
          </p:nvPr>
        </p:nvSpPr>
        <p:spPr>
          <a:xfrm>
            <a:off x="1371600" y="1564481"/>
            <a:ext cx="9601200" cy="3581400"/>
          </a:xfrm>
        </p:spPr>
        <p:txBody>
          <a:bodyPr/>
          <a:lstStyle/>
          <a:p>
            <a:r>
              <a:rPr lang="en-US" dirty="0">
                <a:hlinkClick r:id="rId2"/>
              </a:rPr>
              <a:t>http://www.mountainpathfinder.com/georgia_search_and_rescue.html</a:t>
            </a:r>
            <a:endParaRPr lang="en-US" dirty="0"/>
          </a:p>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929440" y="2300287"/>
            <a:ext cx="9811055" cy="4179095"/>
          </a:xfrm>
          <a:prstGeom prst="rect">
            <a:avLst/>
          </a:prstGeom>
        </p:spPr>
      </p:pic>
      <p:sp>
        <p:nvSpPr>
          <p:cNvPr id="6" name="TextBox 5"/>
          <p:cNvSpPr txBox="1"/>
          <p:nvPr/>
        </p:nvSpPr>
        <p:spPr>
          <a:xfrm>
            <a:off x="1371600" y="5776972"/>
            <a:ext cx="6193632"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28575">
            <a:solidFill>
              <a:schemeClr val="bg1">
                <a:lumMod val="65000"/>
              </a:schemeClr>
            </a:solidFill>
          </a:ln>
        </p:spPr>
        <p:txBody>
          <a:bodyPr wrap="square" rtlCol="0">
            <a:spAutoFit/>
          </a:bodyPr>
          <a:lstStyle/>
          <a:p>
            <a:r>
              <a:rPr lang="en-US" altLang="en-US" sz="2400" b="1" dirty="0">
                <a:solidFill>
                  <a:srgbClr val="C00000"/>
                </a:solidFill>
              </a:rPr>
              <a:t>Great resource for information and training opportunities specific to Georgia</a:t>
            </a:r>
          </a:p>
        </p:txBody>
      </p:sp>
    </p:spTree>
    <p:extLst>
      <p:ext uri="{BB962C8B-B14F-4D97-AF65-F5344CB8AC3E}">
        <p14:creationId xmlns:p14="http://schemas.microsoft.com/office/powerpoint/2010/main" val="161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187" y="314325"/>
            <a:ext cx="9601200" cy="821531"/>
          </a:xfrm>
        </p:spPr>
        <p:txBody>
          <a:bodyPr/>
          <a:lstStyle/>
          <a:p>
            <a:r>
              <a:rPr lang="en-US" dirty="0"/>
              <a:t>Alpha Team</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29523" y="1360714"/>
            <a:ext cx="7719138" cy="5414723"/>
          </a:xfrm>
          <a:prstGeom prst="rect">
            <a:avLst/>
          </a:prstGeom>
        </p:spPr>
      </p:pic>
      <p:sp>
        <p:nvSpPr>
          <p:cNvPr id="5" name="TextBox 4"/>
          <p:cNvSpPr txBox="1"/>
          <p:nvPr/>
        </p:nvSpPr>
        <p:spPr>
          <a:xfrm>
            <a:off x="1245896" y="2717470"/>
            <a:ext cx="2525270" cy="646331"/>
          </a:xfrm>
          <a:prstGeom prst="rect">
            <a:avLst/>
          </a:prstGeom>
          <a:noFill/>
        </p:spPr>
        <p:txBody>
          <a:bodyPr wrap="square" rtlCol="0">
            <a:spAutoFit/>
          </a:bodyPr>
          <a:lstStyle/>
          <a:p>
            <a:r>
              <a:rPr lang="en-US" b="1" dirty="0">
                <a:solidFill>
                  <a:srgbClr val="002060"/>
                </a:solidFill>
                <a:hlinkClick r:id="rId3"/>
              </a:rPr>
              <a:t>http://www.atsar.org/</a:t>
            </a:r>
            <a:endParaRPr lang="en-US" b="1" dirty="0">
              <a:solidFill>
                <a:srgbClr val="002060"/>
              </a:solidFill>
            </a:endParaRPr>
          </a:p>
          <a:p>
            <a:endParaRPr lang="en-US" b="1" dirty="0">
              <a:solidFill>
                <a:srgbClr val="002060"/>
              </a:solidFill>
            </a:endParaRPr>
          </a:p>
        </p:txBody>
      </p:sp>
    </p:spTree>
    <p:extLst>
      <p:ext uri="{BB962C8B-B14F-4D97-AF65-F5344CB8AC3E}">
        <p14:creationId xmlns:p14="http://schemas.microsoft.com/office/powerpoint/2010/main" val="176757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583" y="0"/>
            <a:ext cx="6058804" cy="654323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24501" y="3880068"/>
            <a:ext cx="3700214" cy="291959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0839374">
            <a:off x="2233341" y="1060648"/>
            <a:ext cx="3646037" cy="2734529"/>
          </a:xfrm>
          <a:prstGeom prst="rect">
            <a:avLst/>
          </a:prstGeom>
        </p:spPr>
      </p:pic>
      <p:sp>
        <p:nvSpPr>
          <p:cNvPr id="9" name="Title 1"/>
          <p:cNvSpPr txBox="1">
            <a:spLocks/>
          </p:cNvSpPr>
          <p:nvPr/>
        </p:nvSpPr>
        <p:spPr>
          <a:xfrm>
            <a:off x="2160187" y="314325"/>
            <a:ext cx="9601200" cy="821531"/>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t>Alpha Team</a:t>
            </a:r>
            <a:endParaRPr lang="en-US" dirty="0"/>
          </a:p>
        </p:txBody>
      </p:sp>
    </p:spTree>
    <p:extLst>
      <p:ext uri="{BB962C8B-B14F-4D97-AF65-F5344CB8AC3E}">
        <p14:creationId xmlns:p14="http://schemas.microsoft.com/office/powerpoint/2010/main" val="2698952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457200"/>
            <a:ext cx="10629900" cy="1485900"/>
          </a:xfrm>
        </p:spPr>
        <p:txBody>
          <a:bodyPr/>
          <a:lstStyle/>
          <a:p>
            <a:r>
              <a:rPr lang="en-US" dirty="0"/>
              <a:t>Georgia Appalachian Trail Club</a:t>
            </a:r>
            <a:br>
              <a:rPr lang="en-US" dirty="0"/>
            </a:br>
            <a:r>
              <a:rPr lang="en-US" dirty="0"/>
              <a:t>SAR team</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4127" y="1894113"/>
            <a:ext cx="5248931" cy="296788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294510">
            <a:off x="5810095" y="1273534"/>
            <a:ext cx="6287720" cy="5150735"/>
          </a:xfrm>
          <a:prstGeom prst="rect">
            <a:avLst/>
          </a:prstGeom>
        </p:spPr>
      </p:pic>
      <p:sp>
        <p:nvSpPr>
          <p:cNvPr id="7" name="TextBox 6"/>
          <p:cNvSpPr txBox="1"/>
          <p:nvPr/>
        </p:nvSpPr>
        <p:spPr>
          <a:xfrm>
            <a:off x="1041621" y="5836257"/>
            <a:ext cx="3498574" cy="646331"/>
          </a:xfrm>
          <a:prstGeom prst="rect">
            <a:avLst/>
          </a:prstGeom>
          <a:noFill/>
        </p:spPr>
        <p:txBody>
          <a:bodyPr wrap="square" rtlCol="0">
            <a:spAutoFit/>
          </a:bodyPr>
          <a:lstStyle/>
          <a:p>
            <a:r>
              <a:rPr lang="en-US" dirty="0">
                <a:hlinkClick r:id="rId4"/>
              </a:rPr>
              <a:t>http://georgiasar.com/</a:t>
            </a:r>
            <a:endParaRPr lang="en-US" dirty="0"/>
          </a:p>
          <a:p>
            <a:endParaRPr lang="en-US" dirty="0"/>
          </a:p>
        </p:txBody>
      </p:sp>
    </p:spTree>
    <p:extLst>
      <p:ext uri="{BB962C8B-B14F-4D97-AF65-F5344CB8AC3E}">
        <p14:creationId xmlns:p14="http://schemas.microsoft.com/office/powerpoint/2010/main" val="365011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3304">
            <a:off x="5741666" y="966513"/>
            <a:ext cx="3104429" cy="232832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77224">
            <a:off x="4702476" y="3557035"/>
            <a:ext cx="4212744" cy="20338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1098">
            <a:off x="8547809" y="3919849"/>
            <a:ext cx="2987845" cy="2543556"/>
          </a:xfrm>
          <a:prstGeom prst="rect">
            <a:avLst/>
          </a:prstGeom>
        </p:spPr>
      </p:pic>
      <p:sp>
        <p:nvSpPr>
          <p:cNvPr id="2" name="Title 1"/>
          <p:cNvSpPr>
            <a:spLocks noGrp="1"/>
          </p:cNvSpPr>
          <p:nvPr>
            <p:ph type="title"/>
          </p:nvPr>
        </p:nvSpPr>
        <p:spPr>
          <a:xfrm>
            <a:off x="1028700" y="468089"/>
            <a:ext cx="9601200" cy="1485900"/>
          </a:xfrm>
        </p:spPr>
        <p:txBody>
          <a:bodyPr/>
          <a:lstStyle/>
          <a:p>
            <a:r>
              <a:rPr lang="en-US" dirty="0"/>
              <a:t>Search and Rescue</a:t>
            </a:r>
          </a:p>
        </p:txBody>
      </p:sp>
      <p:sp>
        <p:nvSpPr>
          <p:cNvPr id="3" name="Content Placeholder 2"/>
          <p:cNvSpPr>
            <a:spLocks noGrp="1"/>
          </p:cNvSpPr>
          <p:nvPr>
            <p:ph idx="1"/>
          </p:nvPr>
        </p:nvSpPr>
        <p:spPr>
          <a:xfrm>
            <a:off x="1291386" y="1320040"/>
            <a:ext cx="9601200" cy="3581400"/>
          </a:xfrm>
        </p:spPr>
        <p:txBody>
          <a:bodyPr>
            <a:normAutofit/>
          </a:bodyPr>
          <a:lstStyle/>
          <a:p>
            <a:r>
              <a:rPr lang="en-US" sz="2800" dirty="0"/>
              <a:t>That others may live</a:t>
            </a:r>
          </a:p>
          <a:p>
            <a:r>
              <a:rPr lang="en-US" sz="2800" dirty="0"/>
              <a:t>More people are missing</a:t>
            </a:r>
          </a:p>
          <a:p>
            <a:pPr marL="0" indent="0">
              <a:spcBef>
                <a:spcPts val="0"/>
              </a:spcBef>
              <a:buNone/>
            </a:pPr>
            <a:r>
              <a:rPr lang="en-US" sz="2800" dirty="0"/>
              <a:t>	than you realize</a:t>
            </a:r>
          </a:p>
          <a:p>
            <a:r>
              <a:rPr lang="en-US" sz="2800" dirty="0"/>
              <a:t>Closure for families</a:t>
            </a:r>
          </a:p>
          <a:p>
            <a:endParaRPr lang="en-US" sz="2800" dirty="0"/>
          </a:p>
          <a:p>
            <a:endParaRPr lang="en-US" sz="28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839200" y="187004"/>
            <a:ext cx="2925054" cy="34617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005" y="3918857"/>
            <a:ext cx="3181929" cy="2545543"/>
          </a:xfrm>
          <a:prstGeom prst="rect">
            <a:avLst/>
          </a:prstGeom>
        </p:spPr>
      </p:pic>
    </p:spTree>
    <p:extLst>
      <p:ext uri="{BB962C8B-B14F-4D97-AF65-F5344CB8AC3E}">
        <p14:creationId xmlns:p14="http://schemas.microsoft.com/office/powerpoint/2010/main" val="1988280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254" y="685800"/>
            <a:ext cx="10402049" cy="1365422"/>
          </a:xfrm>
        </p:spPr>
        <p:txBody>
          <a:bodyPr>
            <a:normAutofit/>
          </a:bodyPr>
          <a:lstStyle/>
          <a:p>
            <a:r>
              <a:rPr lang="en-US" sz="4000" dirty="0"/>
              <a:t>Gwinnett Police Academy Alumni Association</a:t>
            </a:r>
            <a:br>
              <a:rPr lang="en-US" sz="4000" dirty="0"/>
            </a:br>
            <a:r>
              <a:rPr lang="en-US" sz="4000" dirty="0"/>
              <a:t>SAR Team - 2016</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 Angel Alonso</a:t>
            </a:r>
          </a:p>
          <a:p>
            <a:pPr marL="0" indent="0">
              <a:buNone/>
            </a:pPr>
            <a:r>
              <a:rPr lang="en-US" dirty="0"/>
              <a:t>• Bill Black</a:t>
            </a:r>
          </a:p>
          <a:p>
            <a:pPr marL="0" indent="0">
              <a:buNone/>
            </a:pPr>
            <a:r>
              <a:rPr lang="en-US" dirty="0"/>
              <a:t>• Brett Gordon</a:t>
            </a:r>
          </a:p>
          <a:p>
            <a:pPr marL="0" indent="0">
              <a:buNone/>
            </a:pPr>
            <a:r>
              <a:rPr lang="en-US" dirty="0"/>
              <a:t>• Frank </a:t>
            </a:r>
            <a:r>
              <a:rPr lang="en-US" dirty="0" err="1"/>
              <a:t>Stubits</a:t>
            </a:r>
            <a:endParaRPr lang="en-US" dirty="0"/>
          </a:p>
          <a:p>
            <a:pPr marL="0" indent="0">
              <a:buNone/>
            </a:pPr>
            <a:r>
              <a:rPr lang="en-US" dirty="0"/>
              <a:t>• Jane Drake</a:t>
            </a:r>
          </a:p>
          <a:p>
            <a:pPr marL="0" indent="0">
              <a:buNone/>
            </a:pPr>
            <a:r>
              <a:rPr lang="en-US" dirty="0"/>
              <a:t>• John Clark</a:t>
            </a:r>
          </a:p>
          <a:p>
            <a:pPr marL="0" indent="0">
              <a:buNone/>
            </a:pPr>
            <a:r>
              <a:rPr lang="en-US" dirty="0"/>
              <a:t>• Larry </a:t>
            </a:r>
            <a:r>
              <a:rPr lang="en-US" dirty="0" err="1"/>
              <a:t>Cavener</a:t>
            </a:r>
            <a:endParaRPr lang="en-US" dirty="0"/>
          </a:p>
          <a:p>
            <a:pPr marL="0" indent="0">
              <a:buNone/>
            </a:pPr>
            <a:r>
              <a:rPr lang="en-US" dirty="0"/>
              <a:t>• Mike </a:t>
            </a:r>
            <a:r>
              <a:rPr lang="en-US" dirty="0" err="1"/>
              <a:t>Stebnicki</a:t>
            </a:r>
            <a:endParaRPr lang="en-US" dirty="0"/>
          </a:p>
          <a:p>
            <a:pPr marL="0" indent="0">
              <a:buNone/>
            </a:pPr>
            <a:r>
              <a:rPr lang="en-US" dirty="0"/>
              <a:t>• R Michael Carter</a:t>
            </a:r>
          </a:p>
          <a:p>
            <a:pPr marL="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923" y="2916195"/>
            <a:ext cx="6759380" cy="3291119"/>
          </a:xfrm>
          <a:prstGeom prst="rect">
            <a:avLst/>
          </a:prstGeom>
        </p:spPr>
      </p:pic>
      <p:sp>
        <p:nvSpPr>
          <p:cNvPr id="4" name="TextBox 3"/>
          <p:cNvSpPr txBox="1"/>
          <p:nvPr/>
        </p:nvSpPr>
        <p:spPr>
          <a:xfrm>
            <a:off x="5910944" y="2166257"/>
            <a:ext cx="4223656" cy="400110"/>
          </a:xfrm>
          <a:prstGeom prst="rect">
            <a:avLst/>
          </a:prstGeom>
          <a:noFill/>
        </p:spPr>
        <p:txBody>
          <a:bodyPr wrap="square" rtlCol="0">
            <a:spAutoFit/>
          </a:bodyPr>
          <a:lstStyle/>
          <a:p>
            <a:r>
              <a:rPr lang="en-US" sz="2000" dirty="0">
                <a:solidFill>
                  <a:srgbClr val="002060"/>
                </a:solidFill>
                <a:hlinkClick r:id="rId3"/>
              </a:rPr>
              <a:t>www.gwinnettcpa.com/</a:t>
            </a:r>
            <a:endParaRPr lang="en-US" sz="2000" dirty="0">
              <a:solidFill>
                <a:srgbClr val="002060"/>
              </a:solidFill>
            </a:endParaRPr>
          </a:p>
        </p:txBody>
      </p:sp>
    </p:spTree>
    <p:extLst>
      <p:ext uri="{BB962C8B-B14F-4D97-AF65-F5344CB8AC3E}">
        <p14:creationId xmlns:p14="http://schemas.microsoft.com/office/powerpoint/2010/main" val="42106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a:t>
            </a:r>
          </a:p>
        </p:txBody>
      </p:sp>
      <p:sp>
        <p:nvSpPr>
          <p:cNvPr id="3" name="Text Placeholder 2"/>
          <p:cNvSpPr>
            <a:spLocks noGrp="1"/>
          </p:cNvSpPr>
          <p:nvPr>
            <p:ph type="body" idx="1"/>
          </p:nvPr>
        </p:nvSpPr>
        <p:spPr/>
        <p:txBody>
          <a:bodyPr/>
          <a:lstStyle/>
          <a:p>
            <a:r>
              <a:rPr lang="en-US" dirty="0"/>
              <a:t>What is it?</a:t>
            </a:r>
          </a:p>
        </p:txBody>
      </p:sp>
    </p:spTree>
    <p:extLst>
      <p:ext uri="{BB962C8B-B14F-4D97-AF65-F5344CB8AC3E}">
        <p14:creationId xmlns:p14="http://schemas.microsoft.com/office/powerpoint/2010/main" val="402776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987287" y="-152400"/>
            <a:ext cx="7772400" cy="762000"/>
          </a:xfrm>
        </p:spPr>
        <p:txBody>
          <a:bodyPr>
            <a:normAutofit fontScale="90000"/>
          </a:bodyPr>
          <a:lstStyle/>
          <a:p>
            <a:pPr eaLnBrk="1" hangingPunct="1">
              <a:defRPr/>
            </a:pPr>
            <a:br>
              <a:rPr lang="en-US" sz="4000" b="1" dirty="0"/>
            </a:br>
            <a:r>
              <a:rPr lang="en-US" sz="4000" b="1" dirty="0"/>
              <a:t>Why? …that others may live.</a:t>
            </a:r>
          </a:p>
        </p:txBody>
      </p:sp>
      <p:sp>
        <p:nvSpPr>
          <p:cNvPr id="17411" name="Rectangle 3"/>
          <p:cNvSpPr>
            <a:spLocks noGrp="1" noChangeArrowheads="1"/>
          </p:cNvSpPr>
          <p:nvPr>
            <p:ph type="body" sz="half" idx="1"/>
          </p:nvPr>
        </p:nvSpPr>
        <p:spPr>
          <a:xfrm>
            <a:off x="2362200" y="1371600"/>
            <a:ext cx="3810000" cy="4114800"/>
          </a:xfrm>
        </p:spPr>
        <p:txBody>
          <a:bodyPr/>
          <a:lstStyle/>
          <a:p>
            <a:pPr eaLnBrk="1" hangingPunct="1"/>
            <a:r>
              <a:rPr lang="en-US" altLang="en-US" sz="2800" dirty="0">
                <a:solidFill>
                  <a:schemeClr val="tx1"/>
                </a:solidFill>
              </a:rPr>
              <a:t>Jimmy Beveridge</a:t>
            </a:r>
          </a:p>
          <a:p>
            <a:pPr eaLnBrk="1" hangingPunct="1"/>
            <a:r>
              <a:rPr lang="en-US" altLang="en-US" sz="2800" dirty="0">
                <a:solidFill>
                  <a:schemeClr val="tx1"/>
                </a:solidFill>
              </a:rPr>
              <a:t>Andy Warburton</a:t>
            </a:r>
          </a:p>
          <a:p>
            <a:pPr eaLnBrk="1" hangingPunct="1">
              <a:buFont typeface="Wingdings" panose="05000000000000000000" pitchFamily="2" charset="2"/>
              <a:buNone/>
            </a:pPr>
            <a:endParaRPr lang="en-US" altLang="en-US" sz="2800" dirty="0">
              <a:solidFill>
                <a:schemeClr val="tx1"/>
              </a:solidFill>
            </a:endParaRPr>
          </a:p>
          <a:p>
            <a:pPr eaLnBrk="1" hangingPunct="1">
              <a:buFont typeface="Wingdings" panose="05000000000000000000" pitchFamily="2" charset="2"/>
              <a:buNone/>
            </a:pPr>
            <a:r>
              <a:rPr lang="en-US" altLang="en-US" sz="2800" dirty="0">
                <a:solidFill>
                  <a:schemeClr val="tx1"/>
                </a:solidFill>
              </a:rPr>
              <a:t>And all like them…..</a:t>
            </a:r>
          </a:p>
        </p:txBody>
      </p:sp>
      <p:pic>
        <p:nvPicPr>
          <p:cNvPr id="17412" name="Picture 4" descr="Jimmy Beveridge"/>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177088" y="1371600"/>
            <a:ext cx="3733800" cy="3886200"/>
          </a:xfrm>
          <a:noFill/>
        </p:spPr>
      </p:pic>
      <p:pic>
        <p:nvPicPr>
          <p:cNvPr id="17413" name="Picture 5"/>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2362200" y="3657600"/>
            <a:ext cx="3810000" cy="2857500"/>
          </a:xfrm>
          <a:noFill/>
        </p:spPr>
      </p:pic>
    </p:spTree>
    <p:extLst>
      <p:ext uri="{BB962C8B-B14F-4D97-AF65-F5344CB8AC3E}">
        <p14:creationId xmlns:p14="http://schemas.microsoft.com/office/powerpoint/2010/main" val="156488339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1081087" y="321468"/>
            <a:ext cx="8458200" cy="838200"/>
          </a:xfrm>
        </p:spPr>
        <p:txBody>
          <a:bodyPr>
            <a:normAutofit/>
          </a:bodyPr>
          <a:lstStyle/>
          <a:p>
            <a:pPr eaLnBrk="1" hangingPunct="1">
              <a:defRPr/>
            </a:pPr>
            <a:r>
              <a:rPr lang="en-US" sz="4000" b="1" dirty="0"/>
              <a:t>Jimmy</a:t>
            </a:r>
          </a:p>
        </p:txBody>
      </p:sp>
      <p:sp>
        <p:nvSpPr>
          <p:cNvPr id="19459" name="Rectangle 3"/>
          <p:cNvSpPr>
            <a:spLocks noGrp="1" noChangeArrowheads="1"/>
          </p:cNvSpPr>
          <p:nvPr>
            <p:ph type="body" sz="half" idx="1"/>
          </p:nvPr>
        </p:nvSpPr>
        <p:spPr>
          <a:xfrm>
            <a:off x="1521618" y="1276350"/>
            <a:ext cx="9315450" cy="5334000"/>
          </a:xfrm>
        </p:spPr>
        <p:txBody>
          <a:bodyPr>
            <a:normAutofit/>
          </a:bodyPr>
          <a:lstStyle/>
          <a:p>
            <a:pPr eaLnBrk="1" hangingPunct="1">
              <a:lnSpc>
                <a:spcPct val="80000"/>
              </a:lnSpc>
            </a:pPr>
            <a:r>
              <a:rPr lang="en-US" altLang="en-US" dirty="0"/>
              <a:t>Jimmy Beveridge’s mother posted a message in February 2008 regarding her son who was lost in 1981 and became the impetus for the “Hug A Tree” program (started by a well known tracker, Ab Taylor).</a:t>
            </a:r>
          </a:p>
          <a:p>
            <a:pPr eaLnBrk="1" hangingPunct="1">
              <a:lnSpc>
                <a:spcPct val="80000"/>
              </a:lnSpc>
            </a:pPr>
            <a:endParaRPr lang="en-US" altLang="en-US" dirty="0"/>
          </a:p>
          <a:p>
            <a:pPr eaLnBrk="1" hangingPunct="1">
              <a:lnSpc>
                <a:spcPct val="80000"/>
              </a:lnSpc>
            </a:pPr>
            <a:r>
              <a:rPr lang="en-US" altLang="en-US" dirty="0"/>
              <a:t>"Jimmy was born March 10, 1971. He died February 11, 1981 (a month before his 10th birthday).</a:t>
            </a:r>
            <a:br>
              <a:rPr lang="en-US" altLang="en-US" dirty="0"/>
            </a:br>
            <a:br>
              <a:rPr lang="en-US" altLang="en-US" dirty="0"/>
            </a:br>
            <a:r>
              <a:rPr lang="en-US" altLang="en-US" dirty="0"/>
              <a:t>He was a very bright, active, mischievous child. After his death, his 2nd grade teacher shared that she had once asked him for his autograph because she knew he would one day be famous.</a:t>
            </a:r>
            <a:br>
              <a:rPr lang="en-US" altLang="en-US" dirty="0"/>
            </a:br>
            <a:br>
              <a:rPr lang="en-US" altLang="en-US" dirty="0"/>
            </a:br>
            <a:r>
              <a:rPr lang="en-US" altLang="en-US" dirty="0"/>
              <a:t>At the age of nine his Dad was teaching him to play chess and after two lessons he was already a challenge!</a:t>
            </a:r>
            <a:br>
              <a:rPr lang="en-US" altLang="en-US" dirty="0"/>
            </a:br>
            <a:br>
              <a:rPr lang="en-US" altLang="en-US" dirty="0"/>
            </a:br>
            <a:r>
              <a:rPr lang="en-US" altLang="en-US" dirty="0"/>
              <a:t>We may from time to time share </a:t>
            </a:r>
            <a:r>
              <a:rPr lang="en-US" altLang="en-US" dirty="0" err="1"/>
              <a:t>snipits</a:t>
            </a:r>
            <a:r>
              <a:rPr lang="en-US" altLang="en-US" dirty="0"/>
              <a:t> of his life with you. It certainly helps keep his memory alive. We're sure that he smiles </a:t>
            </a:r>
            <a:r>
              <a:rPr lang="en-US" altLang="en-US" dirty="0" err="1"/>
              <a:t>everytime</a:t>
            </a:r>
            <a:r>
              <a:rPr lang="en-US" altLang="en-US" dirty="0"/>
              <a:t> a Hug-A-Tree program is presented knowing that others will know what to do to be found safe.</a:t>
            </a:r>
            <a:br>
              <a:rPr lang="en-US" altLang="en-US" dirty="0"/>
            </a:br>
            <a:br>
              <a:rPr lang="en-US" altLang="en-US" dirty="0"/>
            </a:br>
            <a:r>
              <a:rPr lang="en-US" altLang="en-US" dirty="0"/>
              <a:t>Blessings,</a:t>
            </a:r>
            <a:br>
              <a:rPr lang="en-US" altLang="en-US" dirty="0"/>
            </a:br>
            <a:r>
              <a:rPr lang="en-US" altLang="en-US" dirty="0"/>
              <a:t>Larry and Jacquie Beveridge" </a:t>
            </a:r>
            <a:r>
              <a:rPr lang="en-US" altLang="en-US" dirty="0">
                <a:solidFill>
                  <a:srgbClr val="FFFFFF"/>
                </a:solidFill>
              </a:rPr>
              <a:t> </a:t>
            </a:r>
          </a:p>
        </p:txBody>
      </p:sp>
    </p:spTree>
    <p:extLst>
      <p:ext uri="{BB962C8B-B14F-4D97-AF65-F5344CB8AC3E}">
        <p14:creationId xmlns:p14="http://schemas.microsoft.com/office/powerpoint/2010/main" val="295863466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1173956" y="321469"/>
            <a:ext cx="8458200" cy="838200"/>
          </a:xfrm>
        </p:spPr>
        <p:txBody>
          <a:bodyPr>
            <a:normAutofit/>
          </a:bodyPr>
          <a:lstStyle/>
          <a:p>
            <a:pPr eaLnBrk="1" hangingPunct="1">
              <a:defRPr/>
            </a:pPr>
            <a:r>
              <a:rPr lang="en-US" sz="4000" b="1" dirty="0"/>
              <a:t>Andy</a:t>
            </a:r>
          </a:p>
        </p:txBody>
      </p:sp>
      <p:sp>
        <p:nvSpPr>
          <p:cNvPr id="21507" name="Rectangle 3"/>
          <p:cNvSpPr>
            <a:spLocks noGrp="1" noChangeArrowheads="1"/>
          </p:cNvSpPr>
          <p:nvPr>
            <p:ph type="body" sz="half" idx="1"/>
          </p:nvPr>
        </p:nvSpPr>
        <p:spPr>
          <a:xfrm>
            <a:off x="1600200" y="1419225"/>
            <a:ext cx="9951244" cy="5334000"/>
          </a:xfrm>
        </p:spPr>
        <p:txBody>
          <a:bodyPr/>
          <a:lstStyle/>
          <a:p>
            <a:pPr eaLnBrk="1" hangingPunct="1">
              <a:lnSpc>
                <a:spcPct val="90000"/>
              </a:lnSpc>
            </a:pPr>
            <a:r>
              <a:rPr lang="en-US" altLang="en-US" sz="2800" b="1" dirty="0"/>
              <a:t>The Andy Warburton Story - </a:t>
            </a:r>
            <a:r>
              <a:rPr lang="en-US" altLang="en-US" sz="2800" dirty="0"/>
              <a:t>In the summer of 1986, nine-year old Andrew Warburton, became lost in the woods outside Halifax. </a:t>
            </a:r>
          </a:p>
          <a:p>
            <a:pPr eaLnBrk="1" hangingPunct="1">
              <a:lnSpc>
                <a:spcPct val="90000"/>
              </a:lnSpc>
            </a:pPr>
            <a:r>
              <a:rPr lang="en-US" altLang="en-US" sz="2800" dirty="0"/>
              <a:t>Within hours a search was begun for young Andy that would come to include more than 5,000 volunteers combing the woods, making it the largest ground search in Canadian history.  </a:t>
            </a:r>
          </a:p>
          <a:p>
            <a:pPr eaLnBrk="1" hangingPunct="1">
              <a:lnSpc>
                <a:spcPct val="90000"/>
              </a:lnSpc>
            </a:pPr>
            <a:r>
              <a:rPr lang="en-US" altLang="en-US" sz="2800" dirty="0"/>
              <a:t>Despite a large scale effort, his discovery was too late and young Andy Warburton died in the woods, even though a rogue tracking team found prints and a sign line and urged leaders to focus in the very area he was eventually found in, days earlier.</a:t>
            </a:r>
            <a:endParaRPr lang="en-US" altLang="en-US" sz="2800" dirty="0">
              <a:solidFill>
                <a:srgbClr val="FFFFFF"/>
              </a:solidFill>
            </a:endParaRPr>
          </a:p>
        </p:txBody>
      </p:sp>
    </p:spTree>
    <p:extLst>
      <p:ext uri="{BB962C8B-B14F-4D97-AF65-F5344CB8AC3E}">
        <p14:creationId xmlns:p14="http://schemas.microsoft.com/office/powerpoint/2010/main" val="215967006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981075" y="-64294"/>
            <a:ext cx="8458200" cy="838200"/>
          </a:xfrm>
        </p:spPr>
        <p:txBody>
          <a:bodyPr>
            <a:normAutofit fontScale="90000"/>
          </a:bodyPr>
          <a:lstStyle/>
          <a:p>
            <a:pPr eaLnBrk="1" hangingPunct="1">
              <a:defRPr/>
            </a:pPr>
            <a:br>
              <a:rPr lang="en-US" sz="4000" b="1" dirty="0">
                <a:effectLst>
                  <a:outerShdw blurRad="38100" dist="38100" dir="2700000" algn="tl">
                    <a:srgbClr val="000000"/>
                  </a:outerShdw>
                </a:effectLst>
              </a:rPr>
            </a:br>
            <a:r>
              <a:rPr lang="en-US" sz="4000" b="1" dirty="0"/>
              <a:t>Trackers follow visual evidence</a:t>
            </a:r>
          </a:p>
        </p:txBody>
      </p:sp>
      <p:sp>
        <p:nvSpPr>
          <p:cNvPr id="23555" name="Rectangle 3"/>
          <p:cNvSpPr>
            <a:spLocks noGrp="1" noChangeArrowheads="1"/>
          </p:cNvSpPr>
          <p:nvPr>
            <p:ph type="body" sz="half" idx="1"/>
          </p:nvPr>
        </p:nvSpPr>
        <p:spPr>
          <a:xfrm>
            <a:off x="1378742" y="1354931"/>
            <a:ext cx="10115551" cy="5334000"/>
          </a:xfrm>
        </p:spPr>
        <p:txBody>
          <a:bodyPr/>
          <a:lstStyle/>
          <a:p>
            <a:pPr eaLnBrk="1" hangingPunct="1"/>
            <a:r>
              <a:rPr lang="en-US" altLang="en-US" sz="2800" dirty="0"/>
              <a:t>As you will come to realize through this presentation, there is a nearly continuous connection of sign that connects the lost person directly to the last known position. </a:t>
            </a:r>
          </a:p>
          <a:p>
            <a:pPr marL="0" indent="0" eaLnBrk="1" hangingPunct="1">
              <a:buNone/>
            </a:pPr>
            <a:endParaRPr lang="en-US" altLang="en-US" sz="2800" dirty="0"/>
          </a:p>
          <a:p>
            <a:pPr eaLnBrk="1" hangingPunct="1"/>
            <a:r>
              <a:rPr lang="en-US" altLang="en-US" sz="2800" dirty="0"/>
              <a:t>Skilled tracking teams can reduce effort and reduce the time to find a subject.</a:t>
            </a:r>
          </a:p>
        </p:txBody>
      </p:sp>
    </p:spTree>
    <p:extLst>
      <p:ext uri="{BB962C8B-B14F-4D97-AF65-F5344CB8AC3E}">
        <p14:creationId xmlns:p14="http://schemas.microsoft.com/office/powerpoint/2010/main" val="112839891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36000"/>
                    </a14:imgEffect>
                    <a14:imgEffect>
                      <a14:colorTemperature colorTemp="9939"/>
                    </a14:imgEffect>
                    <a14:imgEffect>
                      <a14:saturation sat="39000"/>
                    </a14:imgEffect>
                    <a14:imgEffect>
                      <a14:brightnessContrast bright="17000"/>
                    </a14:imgEffect>
                  </a14:imgLayer>
                </a14:imgProps>
              </a:ext>
              <a:ext uri="{28A0092B-C50C-407E-A947-70E740481C1C}">
                <a14:useLocalDpi xmlns:a14="http://schemas.microsoft.com/office/drawing/2010/main" val="0"/>
              </a:ext>
            </a:extLst>
          </a:blip>
          <a:srcRect/>
          <a:stretch/>
        </p:blipFill>
        <p:spPr>
          <a:xfrm rot="5400000">
            <a:off x="6893433" y="1384935"/>
            <a:ext cx="4324350" cy="5614416"/>
          </a:xfrm>
          <a:prstGeom prst="rect">
            <a:avLst/>
          </a:prstGeom>
        </p:spPr>
      </p:pic>
      <p:sp>
        <p:nvSpPr>
          <p:cNvPr id="231426" name="Rectangle 2"/>
          <p:cNvSpPr>
            <a:spLocks noGrp="1" noChangeArrowheads="1"/>
          </p:cNvSpPr>
          <p:nvPr>
            <p:ph type="title"/>
          </p:nvPr>
        </p:nvSpPr>
        <p:spPr>
          <a:xfrm>
            <a:off x="1127760" y="2910840"/>
            <a:ext cx="6370320" cy="609600"/>
          </a:xfrm>
          <a:solidFill>
            <a:schemeClr val="bg2">
              <a:alpha val="71000"/>
            </a:schemeClr>
          </a:solidFill>
        </p:spPr>
        <p:txBody>
          <a:bodyPr>
            <a:normAutofit fontScale="90000"/>
          </a:bodyPr>
          <a:lstStyle/>
          <a:p>
            <a:pPr eaLnBrk="1" hangingPunct="1">
              <a:defRPr/>
            </a:pPr>
            <a:r>
              <a:rPr lang="en-US" sz="4800" b="1" dirty="0">
                <a:solidFill>
                  <a:schemeClr val="hlink"/>
                </a:solidFill>
                <a:effectLst>
                  <a:outerShdw blurRad="38100" dist="38100" dir="2700000" algn="tl">
                    <a:srgbClr val="000000"/>
                  </a:outerShdw>
                </a:effectLst>
              </a:rPr>
              <a:t>BECOMING TRACK AWARE</a:t>
            </a:r>
          </a:p>
        </p:txBody>
      </p:sp>
    </p:spTree>
    <p:extLst>
      <p:ext uri="{BB962C8B-B14F-4D97-AF65-F5344CB8AC3E}">
        <p14:creationId xmlns:p14="http://schemas.microsoft.com/office/powerpoint/2010/main" val="2153866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804856" y="164309"/>
            <a:ext cx="7772400" cy="762000"/>
          </a:xfrm>
        </p:spPr>
        <p:txBody>
          <a:bodyPr>
            <a:normAutofit/>
          </a:bodyPr>
          <a:lstStyle/>
          <a:p>
            <a:pPr eaLnBrk="1" hangingPunct="1"/>
            <a:r>
              <a:rPr lang="en-US" altLang="en-US" sz="4000" b="1" dirty="0"/>
              <a:t>What is Clue and Track Awareness?</a:t>
            </a:r>
          </a:p>
        </p:txBody>
      </p:sp>
      <p:sp>
        <p:nvSpPr>
          <p:cNvPr id="27652" name="Rectangle 3"/>
          <p:cNvSpPr>
            <a:spLocks noGrp="1" noChangeArrowheads="1"/>
          </p:cNvSpPr>
          <p:nvPr>
            <p:ph type="body" idx="1"/>
          </p:nvPr>
        </p:nvSpPr>
        <p:spPr>
          <a:xfrm>
            <a:off x="1438274" y="1395222"/>
            <a:ext cx="9753982" cy="5334000"/>
          </a:xfrm>
        </p:spPr>
        <p:txBody>
          <a:bodyPr>
            <a:normAutofit/>
          </a:bodyPr>
          <a:lstStyle/>
          <a:p>
            <a:r>
              <a:rPr lang="en-US" altLang="en-US" sz="3200" dirty="0"/>
              <a:t>Techniques to help you be a better searcher</a:t>
            </a:r>
          </a:p>
          <a:p>
            <a:r>
              <a:rPr lang="en-US" altLang="en-US" sz="3200" dirty="0"/>
              <a:t>Education and PRACTICE in finding the sign that lead all the way to the lost person</a:t>
            </a:r>
          </a:p>
          <a:p>
            <a:pPr eaLnBrk="1" hangingPunct="1"/>
            <a:r>
              <a:rPr lang="en-US" altLang="en-US" sz="3200" dirty="0"/>
              <a:t>A commitment not to destroy clues that could save someone’s life!</a:t>
            </a:r>
          </a:p>
          <a:p>
            <a:pPr lvl="1" eaLnBrk="1" hangingPunct="1"/>
            <a:r>
              <a:rPr lang="en-US" altLang="en-US" sz="2800" dirty="0"/>
              <a:t>It is very unfortunate that well-intending family, friends or even law enforcement may destroy clues unknowingly, but it is virtually a crime for a trained searcher to destroy sign!</a:t>
            </a:r>
          </a:p>
        </p:txBody>
      </p:sp>
    </p:spTree>
    <p:extLst>
      <p:ext uri="{BB962C8B-B14F-4D97-AF65-F5344CB8AC3E}">
        <p14:creationId xmlns:p14="http://schemas.microsoft.com/office/powerpoint/2010/main" val="2375718896"/>
      </p:ext>
    </p:extLst>
  </p:cSld>
  <p:clrMapOvr>
    <a:masterClrMapping/>
  </p:clrMapOvr>
  <p:transition>
    <p:check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880278" y="252413"/>
            <a:ext cx="3164086" cy="4762500"/>
          </a:xfrm>
          <a:prstGeom prst="rect">
            <a:avLst/>
          </a:prstGeom>
        </p:spPr>
      </p:pic>
      <p:sp>
        <p:nvSpPr>
          <p:cNvPr id="240642" name="Rectangle 2"/>
          <p:cNvSpPr>
            <a:spLocks noGrp="1" noChangeArrowheads="1"/>
          </p:cNvSpPr>
          <p:nvPr>
            <p:ph type="title"/>
          </p:nvPr>
        </p:nvSpPr>
        <p:spPr>
          <a:xfrm>
            <a:off x="912019" y="152400"/>
            <a:ext cx="7772400" cy="1143000"/>
          </a:xfrm>
        </p:spPr>
        <p:txBody>
          <a:bodyPr/>
          <a:lstStyle/>
          <a:p>
            <a:pPr eaLnBrk="1" hangingPunct="1">
              <a:defRPr/>
            </a:pPr>
            <a:r>
              <a:rPr lang="en-US" sz="4000" b="1" dirty="0"/>
              <a:t>Tracking is a Search Tool</a:t>
            </a:r>
          </a:p>
        </p:txBody>
      </p:sp>
      <p:sp>
        <p:nvSpPr>
          <p:cNvPr id="34819" name="Rectangle 3"/>
          <p:cNvSpPr>
            <a:spLocks noGrp="1" noChangeArrowheads="1"/>
          </p:cNvSpPr>
          <p:nvPr>
            <p:ph type="body" sz="half" idx="1"/>
          </p:nvPr>
        </p:nvSpPr>
        <p:spPr>
          <a:xfrm>
            <a:off x="1171574" y="1185863"/>
            <a:ext cx="8610600" cy="4021931"/>
          </a:xfrm>
        </p:spPr>
        <p:txBody>
          <a:bodyPr>
            <a:normAutofit/>
          </a:bodyPr>
          <a:lstStyle/>
          <a:p>
            <a:pPr eaLnBrk="1" hangingPunct="1"/>
            <a:r>
              <a:rPr lang="en-US" altLang="en-US" sz="2400" b="1" u="sng" dirty="0">
                <a:solidFill>
                  <a:schemeClr val="tx1"/>
                </a:solidFill>
              </a:rPr>
              <a:t>Definition:</a:t>
            </a:r>
            <a:r>
              <a:rPr lang="en-US" altLang="en-US" sz="2400" dirty="0">
                <a:solidFill>
                  <a:schemeClr val="tx1"/>
                </a:solidFill>
              </a:rPr>
              <a:t> Following continuous chain of sign that </a:t>
            </a:r>
            <a:br>
              <a:rPr lang="en-US" altLang="en-US" sz="2400" dirty="0">
                <a:solidFill>
                  <a:schemeClr val="tx1"/>
                </a:solidFill>
              </a:rPr>
            </a:br>
            <a:r>
              <a:rPr lang="en-US" altLang="en-US" sz="2400" dirty="0">
                <a:solidFill>
                  <a:schemeClr val="tx1"/>
                </a:solidFill>
              </a:rPr>
              <a:t>indicates the route of an animal or person </a:t>
            </a:r>
          </a:p>
          <a:p>
            <a:pPr eaLnBrk="1" hangingPunct="1"/>
            <a:r>
              <a:rPr lang="en-US" altLang="en-US" sz="2400" dirty="0">
                <a:solidFill>
                  <a:schemeClr val="tx1"/>
                </a:solidFill>
              </a:rPr>
              <a:t>Tracking focuses search efforts </a:t>
            </a:r>
            <a:br>
              <a:rPr lang="en-US" altLang="en-US" sz="2400" dirty="0">
                <a:solidFill>
                  <a:schemeClr val="tx1"/>
                </a:solidFill>
              </a:rPr>
            </a:br>
            <a:r>
              <a:rPr lang="en-US" altLang="en-US" sz="2400" dirty="0">
                <a:solidFill>
                  <a:schemeClr val="tx1"/>
                </a:solidFill>
              </a:rPr>
              <a:t>and increases search efficiency</a:t>
            </a:r>
          </a:p>
          <a:p>
            <a:pPr eaLnBrk="1" hangingPunct="1"/>
            <a:r>
              <a:rPr lang="en-US" altLang="en-US" sz="2400" dirty="0">
                <a:solidFill>
                  <a:schemeClr val="tx1"/>
                </a:solidFill>
              </a:rPr>
              <a:t>It is only ONE of many tools that</a:t>
            </a:r>
            <a:br>
              <a:rPr lang="en-US" altLang="en-US" sz="2400" dirty="0">
                <a:solidFill>
                  <a:schemeClr val="tx1"/>
                </a:solidFill>
              </a:rPr>
            </a:br>
            <a:r>
              <a:rPr lang="en-US" altLang="en-US" sz="2400" dirty="0">
                <a:solidFill>
                  <a:schemeClr val="tx1"/>
                </a:solidFill>
              </a:rPr>
              <a:t>are used to reach the search objective,</a:t>
            </a:r>
            <a:br>
              <a:rPr lang="en-US" altLang="en-US" sz="2400" dirty="0">
                <a:solidFill>
                  <a:schemeClr val="tx1"/>
                </a:solidFill>
              </a:rPr>
            </a:br>
            <a:r>
              <a:rPr lang="en-US" altLang="en-US" sz="2400" dirty="0">
                <a:solidFill>
                  <a:schemeClr val="tx1"/>
                </a:solidFill>
              </a:rPr>
              <a:t>which is a live subject</a:t>
            </a:r>
          </a:p>
          <a:p>
            <a:pPr eaLnBrk="1" hangingPunct="1"/>
            <a:r>
              <a:rPr lang="en-US" altLang="en-US" sz="2400" dirty="0">
                <a:solidFill>
                  <a:schemeClr val="tx1"/>
                </a:solidFill>
              </a:rPr>
              <a:t>Finding sign and reading all sign accurately is the </a:t>
            </a:r>
            <a:br>
              <a:rPr lang="en-US" altLang="en-US" sz="2400" dirty="0">
                <a:solidFill>
                  <a:schemeClr val="tx1"/>
                </a:solidFill>
              </a:rPr>
            </a:br>
            <a:r>
              <a:rPr lang="en-US" altLang="en-US" sz="2400" dirty="0">
                <a:solidFill>
                  <a:schemeClr val="tx1"/>
                </a:solidFill>
              </a:rPr>
              <a:t>goal for any tracker</a:t>
            </a:r>
          </a:p>
        </p:txBody>
      </p:sp>
      <p:sp>
        <p:nvSpPr>
          <p:cNvPr id="5" name="TextBox 4"/>
          <p:cNvSpPr txBox="1"/>
          <p:nvPr/>
        </p:nvSpPr>
        <p:spPr>
          <a:xfrm>
            <a:off x="1071562" y="5440531"/>
            <a:ext cx="10751344" cy="10156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en-US" altLang="en-US" sz="2000" b="1" dirty="0">
                <a:solidFill>
                  <a:srgbClr val="C00000"/>
                </a:solidFill>
              </a:rPr>
              <a:t>DNR used Tracking in the 2004 Will Carter search where Will’s dog was successfully tracked back through the mountains to where it had slept through the night, just a few hundred yards from where Will was found.</a:t>
            </a:r>
          </a:p>
        </p:txBody>
      </p:sp>
    </p:spTree>
    <p:extLst>
      <p:ext uri="{BB962C8B-B14F-4D97-AF65-F5344CB8AC3E}">
        <p14:creationId xmlns:p14="http://schemas.microsoft.com/office/powerpoint/2010/main" val="243858824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1054894" y="342901"/>
            <a:ext cx="8534400" cy="1143000"/>
          </a:xfrm>
        </p:spPr>
        <p:txBody>
          <a:bodyPr/>
          <a:lstStyle/>
          <a:p>
            <a:pPr eaLnBrk="1" hangingPunct="1">
              <a:defRPr/>
            </a:pPr>
            <a:r>
              <a:rPr lang="en-US" sz="4000" b="1" dirty="0"/>
              <a:t>First Step: Become track aware</a:t>
            </a:r>
          </a:p>
        </p:txBody>
      </p:sp>
      <p:sp>
        <p:nvSpPr>
          <p:cNvPr id="228355" name="Rectangle 3"/>
          <p:cNvSpPr>
            <a:spLocks noGrp="1" noChangeArrowheads="1"/>
          </p:cNvSpPr>
          <p:nvPr>
            <p:ph type="body" sz="half" idx="1"/>
          </p:nvPr>
        </p:nvSpPr>
        <p:spPr>
          <a:xfrm>
            <a:off x="1359694" y="1290638"/>
            <a:ext cx="8229600" cy="5410200"/>
          </a:xfrm>
        </p:spPr>
        <p:txBody>
          <a:bodyPr>
            <a:normAutofit/>
          </a:bodyPr>
          <a:lstStyle/>
          <a:p>
            <a:pPr eaLnBrk="1" hangingPunct="1">
              <a:buFont typeface="Wingdings" panose="05000000000000000000" pitchFamily="2" charset="2"/>
              <a:buNone/>
              <a:defRPr/>
            </a:pPr>
            <a:r>
              <a:rPr lang="en-US" sz="2400" b="1" dirty="0">
                <a:solidFill>
                  <a:schemeClr val="tx1"/>
                </a:solidFill>
              </a:rPr>
              <a:t>		 What are we looking for?</a:t>
            </a:r>
            <a:r>
              <a:rPr lang="en-US" sz="2400" dirty="0">
                <a:solidFill>
                  <a:schemeClr val="tx1"/>
                </a:solidFill>
              </a:rPr>
              <a:t> </a:t>
            </a:r>
          </a:p>
          <a:p>
            <a:pPr lvl="1" eaLnBrk="1" hangingPunct="1">
              <a:buFont typeface="Wingdings" panose="05000000000000000000" pitchFamily="2" charset="2"/>
              <a:buNone/>
              <a:defRPr/>
            </a:pPr>
            <a:r>
              <a:rPr lang="en-US" b="1" dirty="0">
                <a:solidFill>
                  <a:schemeClr val="tx1"/>
                </a:solidFill>
              </a:rPr>
              <a:t>		              A lost person?</a:t>
            </a:r>
          </a:p>
          <a:p>
            <a:pPr lvl="1" eaLnBrk="1" hangingPunct="1">
              <a:buFont typeface="Wingdings" panose="05000000000000000000" pitchFamily="2" charset="2"/>
              <a:buNone/>
              <a:defRPr/>
            </a:pPr>
            <a:r>
              <a:rPr lang="en-US" b="1" dirty="0">
                <a:solidFill>
                  <a:schemeClr val="tx1"/>
                </a:solidFill>
              </a:rPr>
              <a:t>			Shoe Prints?</a:t>
            </a:r>
          </a:p>
          <a:p>
            <a:pPr eaLnBrk="1" hangingPunct="1">
              <a:buFont typeface="Wingdings" panose="05000000000000000000" pitchFamily="2" charset="2"/>
              <a:buNone/>
              <a:defRPr/>
            </a:pPr>
            <a:r>
              <a:rPr lang="en-US" sz="2800" b="1" dirty="0">
                <a:solidFill>
                  <a:schemeClr val="tx1"/>
                </a:solidFill>
                <a:effectLst>
                  <a:outerShdw blurRad="38100" dist="38100" dir="2700000" algn="tl">
                    <a:srgbClr val="000000"/>
                  </a:outerShdw>
                </a:effectLst>
              </a:rPr>
              <a:t>			  NO!</a:t>
            </a:r>
          </a:p>
          <a:p>
            <a:pPr lvl="1" eaLnBrk="1" hangingPunct="1">
              <a:buFont typeface="Wingdings" panose="05000000000000000000" pitchFamily="2" charset="2"/>
              <a:buNone/>
              <a:defRPr/>
            </a:pPr>
            <a:r>
              <a:rPr lang="en-US" b="1" dirty="0">
                <a:solidFill>
                  <a:schemeClr val="tx1"/>
                </a:solidFill>
                <a:effectLst>
                  <a:outerShdw blurRad="38100" dist="38100" dir="2700000" algn="tl">
                    <a:srgbClr val="000000"/>
                  </a:outerShdw>
                </a:effectLst>
              </a:rPr>
              <a:t> We are looking for CLUES!</a:t>
            </a:r>
          </a:p>
          <a:p>
            <a:pPr lvl="1" eaLnBrk="1" hangingPunct="1">
              <a:buFont typeface="Wingdings" panose="05000000000000000000" pitchFamily="2" charset="2"/>
              <a:buNone/>
              <a:defRPr/>
            </a:pPr>
            <a:endParaRPr lang="en-US" sz="2400" b="1" dirty="0">
              <a:solidFill>
                <a:schemeClr val="tx1"/>
              </a:solidFill>
              <a:effectLst>
                <a:outerShdw blurRad="38100" dist="38100" dir="2700000" algn="tl">
                  <a:srgbClr val="000000"/>
                </a:outerShdw>
              </a:effectLst>
            </a:endParaRPr>
          </a:p>
          <a:p>
            <a:pPr eaLnBrk="1" hangingPunct="1">
              <a:defRPr/>
            </a:pPr>
            <a:r>
              <a:rPr lang="en-US" sz="2400" dirty="0">
                <a:solidFill>
                  <a:schemeClr val="tx1"/>
                </a:solidFill>
              </a:rPr>
              <a:t>Well defined tracks at the PLS are </a:t>
            </a:r>
            <a:br>
              <a:rPr lang="en-US" sz="2400" dirty="0">
                <a:solidFill>
                  <a:schemeClr val="tx1"/>
                </a:solidFill>
              </a:rPr>
            </a:br>
            <a:r>
              <a:rPr lang="en-US" sz="2400" dirty="0">
                <a:solidFill>
                  <a:schemeClr val="tx1"/>
                </a:solidFill>
              </a:rPr>
              <a:t>important first clues that can substantiate a search. </a:t>
            </a:r>
          </a:p>
          <a:p>
            <a:pPr eaLnBrk="1" hangingPunct="1">
              <a:defRPr/>
            </a:pPr>
            <a:r>
              <a:rPr lang="en-US" sz="2400" dirty="0">
                <a:solidFill>
                  <a:schemeClr val="tx1"/>
                </a:solidFill>
              </a:rPr>
              <a:t>A properly conducted search incident will have trained trackers on the ground at the earliest stage of the search.</a:t>
            </a:r>
          </a:p>
        </p:txBody>
      </p:sp>
      <p:pic>
        <p:nvPicPr>
          <p:cNvPr id="36868" name="Picture 4" descr="students track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31156" y="1290638"/>
            <a:ext cx="3810000" cy="2574925"/>
          </a:xfrm>
          <a:noFill/>
        </p:spPr>
      </p:pic>
    </p:spTree>
    <p:extLst>
      <p:ext uri="{BB962C8B-B14F-4D97-AF65-F5344CB8AC3E}">
        <p14:creationId xmlns:p14="http://schemas.microsoft.com/office/powerpoint/2010/main" val="836078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Effect transition="in" filter="fade">
                                      <p:cBhvr>
                                        <p:cTn id="7" dur="2000"/>
                                        <p:tgtEl>
                                          <p:spTgt spid="228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8355">
                                            <p:txEl>
                                              <p:pRg st="1" end="1"/>
                                            </p:txEl>
                                          </p:spTgt>
                                        </p:tgtEl>
                                        <p:attrNameLst>
                                          <p:attrName>style.visibility</p:attrName>
                                        </p:attrNameLst>
                                      </p:cBhvr>
                                      <p:to>
                                        <p:strVal val="visible"/>
                                      </p:to>
                                    </p:set>
                                    <p:animEffect transition="in" filter="fade">
                                      <p:cBhvr>
                                        <p:cTn id="12" dur="2000"/>
                                        <p:tgtEl>
                                          <p:spTgt spid="22835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8355">
                                            <p:txEl>
                                              <p:pRg st="2" end="2"/>
                                            </p:txEl>
                                          </p:spTgt>
                                        </p:tgtEl>
                                        <p:attrNameLst>
                                          <p:attrName>style.visibility</p:attrName>
                                        </p:attrNameLst>
                                      </p:cBhvr>
                                      <p:to>
                                        <p:strVal val="visible"/>
                                      </p:to>
                                    </p:set>
                                    <p:animEffect transition="in" filter="fade">
                                      <p:cBhvr>
                                        <p:cTn id="15" dur="2000"/>
                                        <p:tgtEl>
                                          <p:spTgt spid="22835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8355">
                                            <p:txEl>
                                              <p:pRg st="3" end="3"/>
                                            </p:txEl>
                                          </p:spTgt>
                                        </p:tgtEl>
                                        <p:attrNameLst>
                                          <p:attrName>style.visibility</p:attrName>
                                        </p:attrNameLst>
                                      </p:cBhvr>
                                      <p:to>
                                        <p:strVal val="visible"/>
                                      </p:to>
                                    </p:set>
                                    <p:animEffect transition="in" filter="fade">
                                      <p:cBhvr>
                                        <p:cTn id="20" dur="2000"/>
                                        <p:tgtEl>
                                          <p:spTgt spid="22835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8355">
                                            <p:txEl>
                                              <p:pRg st="4" end="4"/>
                                            </p:txEl>
                                          </p:spTgt>
                                        </p:tgtEl>
                                        <p:attrNameLst>
                                          <p:attrName>style.visibility</p:attrName>
                                        </p:attrNameLst>
                                      </p:cBhvr>
                                      <p:to>
                                        <p:strVal val="visible"/>
                                      </p:to>
                                    </p:set>
                                    <p:animEffect transition="in" filter="fade">
                                      <p:cBhvr>
                                        <p:cTn id="23" dur="2000"/>
                                        <p:tgtEl>
                                          <p:spTgt spid="228355">
                                            <p:txEl>
                                              <p:pRg st="4" end="4"/>
                                            </p:txEl>
                                          </p:spTgt>
                                        </p:tgtEl>
                                      </p:cBhvr>
                                    </p:animEffect>
                                  </p:childTnLst>
                                </p:cTn>
                              </p:par>
                            </p:childTnLst>
                          </p:cTn>
                        </p:par>
                        <p:par>
                          <p:cTn id="24" fill="hold" nodeType="afterGroup">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28355">
                                            <p:txEl>
                                              <p:pRg st="6" end="6"/>
                                            </p:txEl>
                                          </p:spTgt>
                                        </p:tgtEl>
                                        <p:attrNameLst>
                                          <p:attrName>style.visibility</p:attrName>
                                        </p:attrNameLst>
                                      </p:cBhvr>
                                      <p:to>
                                        <p:strVal val="visible"/>
                                      </p:to>
                                    </p:set>
                                    <p:animEffect transition="in" filter="fade">
                                      <p:cBhvr>
                                        <p:cTn id="27" dur="2000"/>
                                        <p:tgtEl>
                                          <p:spTgt spid="22835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8355">
                                            <p:txEl>
                                              <p:pRg st="7" end="7"/>
                                            </p:txEl>
                                          </p:spTgt>
                                        </p:tgtEl>
                                        <p:attrNameLst>
                                          <p:attrName>style.visibility</p:attrName>
                                        </p:attrNameLst>
                                      </p:cBhvr>
                                      <p:to>
                                        <p:strVal val="visible"/>
                                      </p:to>
                                    </p:set>
                                    <p:animEffect transition="in" filter="fade">
                                      <p:cBhvr>
                                        <p:cTn id="30" dur="2000"/>
                                        <p:tgtEl>
                                          <p:spTgt spid="2283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322832" y="357051"/>
            <a:ext cx="10520825" cy="1449977"/>
          </a:xfrm>
        </p:spPr>
        <p:txBody>
          <a:bodyPr>
            <a:normAutofit/>
          </a:bodyPr>
          <a:lstStyle/>
          <a:p>
            <a:r>
              <a:rPr lang="en-US" sz="3600" dirty="0"/>
              <a:t>St. Bernard Hospice trained St. Bernard Dogs to perform search and rescue with monks - 1600s. </a:t>
            </a:r>
          </a:p>
        </p:txBody>
      </p:sp>
      <p:sp>
        <p:nvSpPr>
          <p:cNvPr id="4" name="Text Placeholder 3"/>
          <p:cNvSpPr>
            <a:spLocks noGrp="1"/>
          </p:cNvSpPr>
          <p:nvPr>
            <p:ph sz="half" idx="1"/>
          </p:nvPr>
        </p:nvSpPr>
        <p:spPr>
          <a:xfrm>
            <a:off x="1463040" y="5477255"/>
            <a:ext cx="10040112" cy="1536193"/>
          </a:xfrm>
        </p:spPr>
        <p:txBody>
          <a:bodyPr>
            <a:normAutofit/>
          </a:bodyPr>
          <a:lstStyle/>
          <a:p>
            <a:r>
              <a:rPr lang="en-US" dirty="0"/>
              <a:t>Over a span of nearly 200 years, about 2,000 people, from lost children to Napoleon's soldiers, were rescued because of the heroic dogs' uncanny sense of direction and resistance to cold.</a:t>
            </a:r>
            <a:br>
              <a:rPr lang="en-US" dirty="0"/>
            </a:br>
            <a:r>
              <a:rPr lang="en-US" sz="1200" dirty="0"/>
              <a:t>http://www.smithsonianmag.com/travel/a-brief-history-of-the-st-bernard-rescue-dog-13787665/#wwqemFI9LhYOT4oS.99</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389" y="1614352"/>
            <a:ext cx="6570318" cy="3719648"/>
          </a:xfrm>
          <a:prstGeom prst="rect">
            <a:avLst/>
          </a:prstGeom>
        </p:spPr>
      </p:pic>
    </p:spTree>
    <p:extLst>
      <p:ext uri="{BB962C8B-B14F-4D97-AF65-F5344CB8AC3E}">
        <p14:creationId xmlns:p14="http://schemas.microsoft.com/office/powerpoint/2010/main" val="2477895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990601" y="461962"/>
            <a:ext cx="8534400" cy="1143000"/>
          </a:xfrm>
        </p:spPr>
        <p:txBody>
          <a:bodyPr>
            <a:normAutofit/>
          </a:bodyPr>
          <a:lstStyle/>
          <a:p>
            <a:pPr eaLnBrk="1" hangingPunct="1">
              <a:defRPr/>
            </a:pPr>
            <a:r>
              <a:rPr lang="en-US" sz="4000" b="1" dirty="0"/>
              <a:t>Being track aware preserves evidence</a:t>
            </a:r>
          </a:p>
        </p:txBody>
      </p:sp>
      <p:sp>
        <p:nvSpPr>
          <p:cNvPr id="250883" name="Rectangle 3"/>
          <p:cNvSpPr>
            <a:spLocks noGrp="1" noChangeArrowheads="1"/>
          </p:cNvSpPr>
          <p:nvPr>
            <p:ph type="body" sz="half" idx="1"/>
          </p:nvPr>
        </p:nvSpPr>
        <p:spPr>
          <a:xfrm>
            <a:off x="2366963" y="1362075"/>
            <a:ext cx="8229600" cy="2895600"/>
          </a:xfrm>
        </p:spPr>
        <p:txBody>
          <a:bodyPr/>
          <a:lstStyle/>
          <a:p>
            <a:pPr algn="ctr" eaLnBrk="1" hangingPunct="1">
              <a:buFont typeface="Wingdings" panose="05000000000000000000" pitchFamily="2" charset="2"/>
              <a:buNone/>
              <a:defRPr/>
            </a:pPr>
            <a:r>
              <a:rPr lang="en-US" sz="2800" b="1" dirty="0">
                <a:solidFill>
                  <a:schemeClr val="tx1"/>
                </a:solidFill>
              </a:rPr>
              <a:t>So…what does tracking tell us??</a:t>
            </a:r>
          </a:p>
          <a:p>
            <a:pPr algn="ctr" eaLnBrk="1" hangingPunct="1">
              <a:buFont typeface="Wingdings" panose="05000000000000000000" pitchFamily="2" charset="2"/>
              <a:buNone/>
              <a:defRPr/>
            </a:pPr>
            <a:r>
              <a:rPr lang="en-US" b="1" dirty="0">
                <a:solidFill>
                  <a:srgbClr val="FF0000"/>
                </a:solidFill>
                <a:effectLst>
                  <a:outerShdw blurRad="38100" dist="38100" dir="2700000" algn="tl">
                    <a:srgbClr val="000000"/>
                  </a:outerShdw>
                </a:effectLst>
              </a:rPr>
              <a:t>At a minimum, tracking should be used to detect the direction of travel (DOT) or estimated bearing that someone or something is moving.</a:t>
            </a:r>
          </a:p>
          <a:p>
            <a:pPr algn="ctr" eaLnBrk="1" hangingPunct="1">
              <a:buFont typeface="Wingdings" panose="05000000000000000000" pitchFamily="2" charset="2"/>
              <a:buNone/>
              <a:defRPr/>
            </a:pPr>
            <a:r>
              <a:rPr lang="en-US" b="1" dirty="0">
                <a:solidFill>
                  <a:srgbClr val="FF0000"/>
                </a:solidFill>
                <a:effectLst>
                  <a:outerShdw blurRad="38100" dist="38100" dir="2700000" algn="tl">
                    <a:srgbClr val="000000"/>
                  </a:outerShdw>
                </a:effectLst>
              </a:rPr>
              <a:t>…and other important information</a:t>
            </a:r>
          </a:p>
        </p:txBody>
      </p:sp>
      <p:pic>
        <p:nvPicPr>
          <p:cNvPr id="38916" name="Picture 9" descr="widt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38663" y="3590132"/>
            <a:ext cx="3886200" cy="2922587"/>
          </a:xfrm>
          <a:noFill/>
        </p:spPr>
      </p:pic>
    </p:spTree>
    <p:extLst>
      <p:ext uri="{BB962C8B-B14F-4D97-AF65-F5344CB8AC3E}">
        <p14:creationId xmlns:p14="http://schemas.microsoft.com/office/powerpoint/2010/main" val="29531971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0883">
                                            <p:txEl>
                                              <p:pRg st="0" end="0"/>
                                            </p:txEl>
                                          </p:spTgt>
                                        </p:tgtEl>
                                        <p:attrNameLst>
                                          <p:attrName>style.visibility</p:attrName>
                                        </p:attrNameLst>
                                      </p:cBhvr>
                                      <p:to>
                                        <p:strVal val="visible"/>
                                      </p:to>
                                    </p:set>
                                    <p:animEffect transition="in" filter="fade">
                                      <p:cBhvr>
                                        <p:cTn id="7" dur="2000"/>
                                        <p:tgtEl>
                                          <p:spTgt spid="250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0883">
                                            <p:txEl>
                                              <p:pRg st="1" end="1"/>
                                            </p:txEl>
                                          </p:spTgt>
                                        </p:tgtEl>
                                        <p:attrNameLst>
                                          <p:attrName>style.visibility</p:attrName>
                                        </p:attrNameLst>
                                      </p:cBhvr>
                                      <p:to>
                                        <p:strVal val="visible"/>
                                      </p:to>
                                    </p:set>
                                    <p:animEffect transition="in" filter="fade">
                                      <p:cBhvr>
                                        <p:cTn id="12" dur="2000"/>
                                        <p:tgtEl>
                                          <p:spTgt spid="250883">
                                            <p:txEl>
                                              <p:pRg st="1" end="1"/>
                                            </p:txEl>
                                          </p:spTgt>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50883">
                                            <p:txEl>
                                              <p:pRg st="2" end="2"/>
                                            </p:txEl>
                                          </p:spTgt>
                                        </p:tgtEl>
                                        <p:attrNameLst>
                                          <p:attrName>style.visibility</p:attrName>
                                        </p:attrNameLst>
                                      </p:cBhvr>
                                      <p:to>
                                        <p:strVal val="visible"/>
                                      </p:to>
                                    </p:set>
                                    <p:animEffect transition="in" filter="fade">
                                      <p:cBhvr>
                                        <p:cTn id="16" dur="2000"/>
                                        <p:tgtEl>
                                          <p:spTgt spid="2508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935832" y="278560"/>
            <a:ext cx="10608468" cy="1143000"/>
          </a:xfrm>
        </p:spPr>
        <p:txBody>
          <a:bodyPr/>
          <a:lstStyle/>
          <a:p>
            <a:pPr eaLnBrk="1" hangingPunct="1">
              <a:defRPr/>
            </a:pPr>
            <a:r>
              <a:rPr lang="en-US" sz="3600" b="1" dirty="0"/>
              <a:t>D.O.T can reduce work load by man days of work or more</a:t>
            </a:r>
          </a:p>
        </p:txBody>
      </p:sp>
      <p:sp>
        <p:nvSpPr>
          <p:cNvPr id="48132" name="Line 6"/>
          <p:cNvSpPr>
            <a:spLocks noChangeShapeType="1"/>
          </p:cNvSpPr>
          <p:nvPr/>
        </p:nvSpPr>
        <p:spPr bwMode="auto">
          <a:xfrm>
            <a:off x="5943600" y="3886200"/>
            <a:ext cx="76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Rectangle 3"/>
          <p:cNvSpPr>
            <a:spLocks noGrp="1" noChangeArrowheads="1"/>
          </p:cNvSpPr>
          <p:nvPr>
            <p:ph type="body" sz="half" idx="1"/>
          </p:nvPr>
        </p:nvSpPr>
        <p:spPr>
          <a:xfrm>
            <a:off x="6240066" y="1839515"/>
            <a:ext cx="5562600" cy="5224462"/>
          </a:xfrm>
        </p:spPr>
        <p:txBody>
          <a:bodyPr/>
          <a:lstStyle/>
          <a:p>
            <a:pPr eaLnBrk="1" hangingPunct="1"/>
            <a:r>
              <a:rPr lang="en-US" altLang="en-US" sz="2800" dirty="0">
                <a:solidFill>
                  <a:schemeClr val="tx1"/>
                </a:solidFill>
              </a:rPr>
              <a:t>Estimates for Lost hiker, 5 Hours overdue.</a:t>
            </a:r>
          </a:p>
          <a:p>
            <a:pPr lvl="1" eaLnBrk="1" hangingPunct="1"/>
            <a:r>
              <a:rPr lang="en-US" altLang="en-US" sz="2400" dirty="0">
                <a:solidFill>
                  <a:schemeClr val="tx1"/>
                </a:solidFill>
              </a:rPr>
              <a:t>10 miles in any direction</a:t>
            </a:r>
          </a:p>
          <a:p>
            <a:pPr lvl="1" eaLnBrk="1" hangingPunct="1"/>
            <a:r>
              <a:rPr lang="en-US" altLang="en-US" sz="2400" dirty="0">
                <a:solidFill>
                  <a:schemeClr val="tx1"/>
                </a:solidFill>
              </a:rPr>
              <a:t>314 square miles // reduced to 26 square miles</a:t>
            </a:r>
          </a:p>
          <a:p>
            <a:pPr lvl="1" eaLnBrk="1" hangingPunct="1"/>
            <a:r>
              <a:rPr lang="en-US" altLang="en-US" sz="2400" dirty="0">
                <a:solidFill>
                  <a:schemeClr val="tx1"/>
                </a:solidFill>
              </a:rPr>
              <a:t>520 Searchers // reduced to 170 searchers</a:t>
            </a:r>
          </a:p>
          <a:p>
            <a:pPr lvl="1" eaLnBrk="1" hangingPunct="1"/>
            <a:r>
              <a:rPr lang="en-US" altLang="en-US" sz="2400" dirty="0">
                <a:solidFill>
                  <a:schemeClr val="tx1"/>
                </a:solidFill>
              </a:rPr>
              <a:t>5 days // reduced to 1 day</a:t>
            </a:r>
          </a:p>
          <a:p>
            <a:pPr lvl="1" eaLnBrk="1" hangingPunct="1"/>
            <a:r>
              <a:rPr lang="en-US" altLang="en-US" sz="2400" dirty="0">
                <a:solidFill>
                  <a:schemeClr val="tx1"/>
                </a:solidFill>
              </a:rPr>
              <a:t>TRACKING IS WORTH THE EFFORT</a:t>
            </a:r>
            <a:endParaRPr lang="en-US" altLang="en-US" sz="2800" dirty="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61565" y="1839515"/>
            <a:ext cx="5068368" cy="4093369"/>
          </a:xfrm>
          <a:prstGeom prst="rect">
            <a:avLst/>
          </a:prstGeom>
        </p:spPr>
      </p:pic>
    </p:spTree>
    <p:extLst>
      <p:ext uri="{BB962C8B-B14F-4D97-AF65-F5344CB8AC3E}">
        <p14:creationId xmlns:p14="http://schemas.microsoft.com/office/powerpoint/2010/main" val="126062990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1150143" y="642938"/>
            <a:ext cx="9601200" cy="1485900"/>
          </a:xfrm>
        </p:spPr>
        <p:txBody>
          <a:bodyPr>
            <a:normAutofit/>
          </a:bodyPr>
          <a:lstStyle/>
          <a:p>
            <a:pPr algn="ctr" eaLnBrk="1" hangingPunct="1">
              <a:defRPr/>
            </a:pPr>
            <a:r>
              <a:rPr lang="en-US" sz="3600" b="1" dirty="0"/>
              <a:t>Above all else, do no harm</a:t>
            </a:r>
            <a:br>
              <a:rPr lang="en-US" sz="3600" b="1" dirty="0"/>
            </a:br>
            <a:r>
              <a:rPr lang="en-US" sz="3600" b="1" dirty="0"/>
              <a:t>Don’t destroy tracks!</a:t>
            </a:r>
          </a:p>
        </p:txBody>
      </p:sp>
      <p:sp>
        <p:nvSpPr>
          <p:cNvPr id="55299" name="Rectangle 3"/>
          <p:cNvSpPr>
            <a:spLocks noGrp="1" noChangeArrowheads="1"/>
          </p:cNvSpPr>
          <p:nvPr>
            <p:ph idx="1"/>
          </p:nvPr>
        </p:nvSpPr>
        <p:spPr>
          <a:xfrm>
            <a:off x="1321595" y="1743075"/>
            <a:ext cx="9601200" cy="3581400"/>
          </a:xfrm>
        </p:spPr>
        <p:txBody>
          <a:bodyPr>
            <a:noAutofit/>
          </a:bodyPr>
          <a:lstStyle/>
          <a:p>
            <a:pPr eaLnBrk="1" hangingPunct="1"/>
            <a:r>
              <a:rPr lang="en-US" altLang="en-US" sz="2400" dirty="0">
                <a:solidFill>
                  <a:schemeClr val="tx1"/>
                </a:solidFill>
              </a:rPr>
              <a:t>If you are participating on a hasty team, get to your objective search area with as little destruction to sign as possible. Single file, </a:t>
            </a:r>
            <a:r>
              <a:rPr lang="en-US" altLang="en-US" sz="2400" b="1" u="sng" dirty="0">
                <a:solidFill>
                  <a:schemeClr val="tx1"/>
                </a:solidFill>
              </a:rPr>
              <a:t>to the side of a main path</a:t>
            </a:r>
            <a:r>
              <a:rPr lang="en-US" altLang="en-US" sz="2400" dirty="0">
                <a:solidFill>
                  <a:schemeClr val="tx1"/>
                </a:solidFill>
              </a:rPr>
              <a:t>, may preserve important sign for a tracking team, for instance.</a:t>
            </a:r>
          </a:p>
          <a:p>
            <a:pPr eaLnBrk="1" hangingPunct="1"/>
            <a:r>
              <a:rPr lang="en-US" altLang="en-US" sz="2400" dirty="0">
                <a:solidFill>
                  <a:schemeClr val="tx1"/>
                </a:solidFill>
              </a:rPr>
              <a:t>If checking a known trail or part of a wide search team, practice watching for all sources of sign, even though you may not be part of a formal tracking team. </a:t>
            </a:r>
          </a:p>
          <a:p>
            <a:pPr eaLnBrk="1" hangingPunct="1"/>
            <a:r>
              <a:rPr lang="en-US" altLang="en-US" sz="2400" dirty="0">
                <a:solidFill>
                  <a:schemeClr val="tx1"/>
                </a:solidFill>
              </a:rPr>
              <a:t>Help ensure “points last seen” (PLS) or “last known points” (LKP) are protected, even if more experienced search team members forget.</a:t>
            </a:r>
          </a:p>
          <a:p>
            <a:pPr eaLnBrk="1" hangingPunct="1"/>
            <a:r>
              <a:rPr lang="en-US" altLang="en-US" sz="2400" dirty="0">
                <a:solidFill>
                  <a:schemeClr val="tx1"/>
                </a:solidFill>
              </a:rPr>
              <a:t>Flag any suspected sign to protect it for a tracking team to consider later.</a:t>
            </a:r>
          </a:p>
        </p:txBody>
      </p:sp>
    </p:spTree>
    <p:extLst>
      <p:ext uri="{BB962C8B-B14F-4D97-AF65-F5344CB8AC3E}">
        <p14:creationId xmlns:p14="http://schemas.microsoft.com/office/powerpoint/2010/main" val="90958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007269" y="364331"/>
            <a:ext cx="10615612" cy="1485900"/>
          </a:xfrm>
        </p:spPr>
        <p:txBody>
          <a:bodyPr>
            <a:normAutofit/>
          </a:bodyPr>
          <a:lstStyle/>
          <a:p>
            <a:pPr eaLnBrk="1" hangingPunct="1">
              <a:defRPr/>
            </a:pPr>
            <a:r>
              <a:rPr lang="en-US" sz="2800" b="1" dirty="0"/>
              <a:t>While practicing SAR tactics, be deliberate in looking for clues and be aware of </a:t>
            </a:r>
            <a:r>
              <a:rPr lang="en-US" sz="2800" b="1" dirty="0">
                <a:solidFill>
                  <a:schemeClr val="tx1"/>
                </a:solidFill>
              </a:rPr>
              <a:t>human</a:t>
            </a:r>
            <a:r>
              <a:rPr lang="en-US" sz="2800" b="1" dirty="0"/>
              <a:t> and corroborant sign</a:t>
            </a:r>
          </a:p>
        </p:txBody>
      </p:sp>
      <p:sp>
        <p:nvSpPr>
          <p:cNvPr id="61443" name="Rectangle 3"/>
          <p:cNvSpPr>
            <a:spLocks noGrp="1" noChangeArrowheads="1"/>
          </p:cNvSpPr>
          <p:nvPr>
            <p:ph type="body" sz="half" idx="4294967295"/>
          </p:nvPr>
        </p:nvSpPr>
        <p:spPr>
          <a:xfrm>
            <a:off x="1576388" y="1752601"/>
            <a:ext cx="9510712" cy="4090987"/>
          </a:xfrm>
        </p:spPr>
        <p:txBody>
          <a:bodyPr>
            <a:normAutofit/>
          </a:bodyPr>
          <a:lstStyle/>
          <a:p>
            <a:pPr eaLnBrk="1" hangingPunct="1"/>
            <a:r>
              <a:rPr lang="en-US" altLang="en-US" sz="2400" dirty="0">
                <a:solidFill>
                  <a:schemeClr val="tx1"/>
                </a:solidFill>
              </a:rPr>
              <a:t>In wilderness tracking, any disturbance in nature can be important</a:t>
            </a:r>
          </a:p>
          <a:p>
            <a:pPr eaLnBrk="1" hangingPunct="1"/>
            <a:r>
              <a:rPr lang="en-US" altLang="en-US" sz="2400" dirty="0">
                <a:solidFill>
                  <a:schemeClr val="tx1"/>
                </a:solidFill>
              </a:rPr>
              <a:t>Learn and know all types of clues and be creative in looking in all directions</a:t>
            </a:r>
          </a:p>
          <a:p>
            <a:pPr eaLnBrk="1" hangingPunct="1"/>
            <a:r>
              <a:rPr lang="en-US" altLang="en-US" sz="2400" dirty="0">
                <a:solidFill>
                  <a:schemeClr val="tx1"/>
                </a:solidFill>
              </a:rPr>
              <a:t>There is HUMAN sign:</a:t>
            </a:r>
          </a:p>
          <a:p>
            <a:pPr lvl="1" eaLnBrk="1" hangingPunct="1"/>
            <a:r>
              <a:rPr lang="en-US" altLang="en-US" dirty="0">
                <a:solidFill>
                  <a:schemeClr val="tx1"/>
                </a:solidFill>
              </a:rPr>
              <a:t>Tracks, litter, certain other markings</a:t>
            </a:r>
          </a:p>
          <a:p>
            <a:pPr eaLnBrk="1" hangingPunct="1"/>
            <a:r>
              <a:rPr lang="en-US" altLang="en-US" sz="2400" dirty="0">
                <a:solidFill>
                  <a:schemeClr val="tx1"/>
                </a:solidFill>
              </a:rPr>
              <a:t>…and Corroborant sign:</a:t>
            </a:r>
          </a:p>
          <a:p>
            <a:pPr lvl="1" eaLnBrk="1" hangingPunct="1"/>
            <a:r>
              <a:rPr lang="en-US" altLang="en-US" dirty="0">
                <a:solidFill>
                  <a:schemeClr val="tx1"/>
                </a:solidFill>
              </a:rPr>
              <a:t>Other alterations to natural settings that could be animal based but can help corroborate sign that has been found and is clearly human</a:t>
            </a:r>
          </a:p>
          <a:p>
            <a:pPr eaLnBrk="1" hangingPunct="1"/>
            <a:endParaRPr lang="en-US" altLang="en-US" sz="2400" dirty="0">
              <a:solidFill>
                <a:schemeClr val="tx1"/>
              </a:solidFill>
            </a:endParaRPr>
          </a:p>
        </p:txBody>
      </p:sp>
    </p:spTree>
    <p:extLst>
      <p:ext uri="{BB962C8B-B14F-4D97-AF65-F5344CB8AC3E}">
        <p14:creationId xmlns:p14="http://schemas.microsoft.com/office/powerpoint/2010/main" val="3612772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133475" y="216694"/>
            <a:ext cx="9710738" cy="1143000"/>
          </a:xfrm>
        </p:spPr>
        <p:txBody>
          <a:bodyPr>
            <a:normAutofit fontScale="90000"/>
          </a:bodyPr>
          <a:lstStyle/>
          <a:p>
            <a:pPr eaLnBrk="1" hangingPunct="1">
              <a:defRPr/>
            </a:pPr>
            <a:r>
              <a:rPr lang="en-US" sz="4000" b="1" dirty="0"/>
              <a:t>Obvious tracks are often found in “track traps”</a:t>
            </a:r>
          </a:p>
        </p:txBody>
      </p:sp>
      <p:sp>
        <p:nvSpPr>
          <p:cNvPr id="63491" name="Rectangle 3"/>
          <p:cNvSpPr>
            <a:spLocks noGrp="1" noChangeArrowheads="1"/>
          </p:cNvSpPr>
          <p:nvPr>
            <p:ph type="body" sz="half" idx="1"/>
          </p:nvPr>
        </p:nvSpPr>
        <p:spPr>
          <a:xfrm>
            <a:off x="1294047" y="1274033"/>
            <a:ext cx="5869782" cy="5126767"/>
          </a:xfrm>
        </p:spPr>
        <p:txBody>
          <a:bodyPr>
            <a:normAutofit lnSpcReduction="10000"/>
          </a:bodyPr>
          <a:lstStyle/>
          <a:p>
            <a:pPr eaLnBrk="1" hangingPunct="1"/>
            <a:r>
              <a:rPr lang="en-US" altLang="en-US" sz="2400" dirty="0">
                <a:solidFill>
                  <a:schemeClr val="tx1"/>
                </a:solidFill>
              </a:rPr>
              <a:t>Any location that may be particularly susceptible for receiving good track impressions.</a:t>
            </a:r>
          </a:p>
          <a:p>
            <a:pPr eaLnBrk="1" hangingPunct="1"/>
            <a:r>
              <a:rPr lang="en-US" altLang="en-US" sz="2400" dirty="0">
                <a:solidFill>
                  <a:schemeClr val="tx1"/>
                </a:solidFill>
              </a:rPr>
              <a:t>Natural</a:t>
            </a:r>
          </a:p>
          <a:p>
            <a:pPr lvl="1" eaLnBrk="1" hangingPunct="1"/>
            <a:r>
              <a:rPr lang="en-US" altLang="en-US" dirty="0">
                <a:solidFill>
                  <a:schemeClr val="tx1"/>
                </a:solidFill>
              </a:rPr>
              <a:t>At the edge of water sources</a:t>
            </a:r>
          </a:p>
          <a:p>
            <a:pPr lvl="1" eaLnBrk="1" hangingPunct="1"/>
            <a:r>
              <a:rPr lang="en-US" altLang="en-US" dirty="0">
                <a:solidFill>
                  <a:schemeClr val="tx1"/>
                </a:solidFill>
              </a:rPr>
              <a:t>Under large trees</a:t>
            </a:r>
          </a:p>
          <a:p>
            <a:pPr lvl="1" eaLnBrk="1" hangingPunct="1"/>
            <a:r>
              <a:rPr lang="en-US" altLang="en-US" dirty="0">
                <a:solidFill>
                  <a:schemeClr val="tx1"/>
                </a:solidFill>
              </a:rPr>
              <a:t>Ant Hills</a:t>
            </a:r>
          </a:p>
          <a:p>
            <a:pPr lvl="1" eaLnBrk="1" hangingPunct="1"/>
            <a:r>
              <a:rPr lang="en-US" altLang="en-US" dirty="0">
                <a:solidFill>
                  <a:schemeClr val="tx1"/>
                </a:solidFill>
              </a:rPr>
              <a:t>Animal Dung</a:t>
            </a:r>
          </a:p>
          <a:p>
            <a:pPr lvl="1" eaLnBrk="1" hangingPunct="1"/>
            <a:r>
              <a:rPr lang="en-US" altLang="en-US" dirty="0">
                <a:solidFill>
                  <a:schemeClr val="tx1"/>
                </a:solidFill>
              </a:rPr>
              <a:t>Sandy, Muddy or Snow covered areas</a:t>
            </a:r>
          </a:p>
          <a:p>
            <a:pPr eaLnBrk="1" hangingPunct="1"/>
            <a:r>
              <a:rPr lang="en-US" altLang="en-US" sz="2400" dirty="0">
                <a:solidFill>
                  <a:schemeClr val="tx1"/>
                </a:solidFill>
              </a:rPr>
              <a:t>Man Made</a:t>
            </a:r>
          </a:p>
          <a:p>
            <a:pPr lvl="1" eaLnBrk="1" hangingPunct="1"/>
            <a:r>
              <a:rPr lang="en-US" altLang="en-US" dirty="0">
                <a:solidFill>
                  <a:schemeClr val="tx1"/>
                </a:solidFill>
              </a:rPr>
              <a:t>Plowed Fields</a:t>
            </a:r>
          </a:p>
          <a:p>
            <a:pPr lvl="1" eaLnBrk="1" hangingPunct="1"/>
            <a:r>
              <a:rPr lang="en-US" altLang="en-US" dirty="0">
                <a:solidFill>
                  <a:schemeClr val="tx1"/>
                </a:solidFill>
              </a:rPr>
              <a:t>Fire Breaks</a:t>
            </a:r>
          </a:p>
          <a:p>
            <a:pPr lvl="1" eaLnBrk="1" hangingPunct="1"/>
            <a:r>
              <a:rPr lang="en-US" altLang="en-US" dirty="0">
                <a:solidFill>
                  <a:schemeClr val="tx1"/>
                </a:solidFill>
              </a:rPr>
              <a:t>Fences</a:t>
            </a:r>
          </a:p>
          <a:p>
            <a:pPr lvl="1" eaLnBrk="1" hangingPunct="1"/>
            <a:r>
              <a:rPr lang="en-US" altLang="en-US" dirty="0">
                <a:solidFill>
                  <a:schemeClr val="tx1"/>
                </a:solidFill>
              </a:rPr>
              <a:t>Dirt Roads</a:t>
            </a:r>
          </a:p>
        </p:txBody>
      </p:sp>
      <p:pic>
        <p:nvPicPr>
          <p:cNvPr id="4" name="Content Placeholder 3"/>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6929438" y="2000250"/>
            <a:ext cx="5072062" cy="4074843"/>
          </a:xfrm>
        </p:spPr>
      </p:pic>
    </p:spTree>
    <p:extLst>
      <p:ext uri="{BB962C8B-B14F-4D97-AF65-F5344CB8AC3E}">
        <p14:creationId xmlns:p14="http://schemas.microsoft.com/office/powerpoint/2010/main" val="44522359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895350" y="257175"/>
            <a:ext cx="7772400" cy="609600"/>
          </a:xfrm>
        </p:spPr>
        <p:txBody>
          <a:bodyPr/>
          <a:lstStyle/>
          <a:p>
            <a:pPr eaLnBrk="1" hangingPunct="1">
              <a:defRPr/>
            </a:pPr>
            <a:r>
              <a:rPr lang="en-US" sz="3200" b="1" dirty="0"/>
              <a:t>Examples of Basic Sign – Dirt Transfer:</a:t>
            </a:r>
          </a:p>
        </p:txBody>
      </p:sp>
      <p:pic>
        <p:nvPicPr>
          <p:cNvPr id="67587" name="Picture 5" descr="mud transfer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3657601" y="935832"/>
            <a:ext cx="5597525" cy="5715000"/>
          </a:xfrm>
          <a:noFill/>
        </p:spPr>
      </p:pic>
    </p:spTree>
    <p:extLst>
      <p:ext uri="{BB962C8B-B14F-4D97-AF65-F5344CB8AC3E}">
        <p14:creationId xmlns:p14="http://schemas.microsoft.com/office/powerpoint/2010/main" val="2089771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5" name="Rectangle 7"/>
          <p:cNvSpPr>
            <a:spLocks noChangeArrowheads="1"/>
          </p:cNvSpPr>
          <p:nvPr/>
        </p:nvSpPr>
        <p:spPr bwMode="auto">
          <a:xfrm>
            <a:off x="981074" y="228600"/>
            <a:ext cx="9577388" cy="685800"/>
          </a:xfrm>
          <a:prstGeom prst="rect">
            <a:avLst/>
          </a:prstGeom>
          <a:noFill/>
          <a:ln w="9525">
            <a:noFill/>
            <a:miter lim="800000"/>
            <a:headEnd/>
            <a:tailEnd/>
          </a:ln>
          <a:effectLst/>
        </p:spPr>
        <p:txBody>
          <a:bodyPr anchor="b"/>
          <a:lstStyle/>
          <a:p>
            <a:pPr eaLnBrk="1" hangingPunct="1">
              <a:defRPr/>
            </a:pPr>
            <a:r>
              <a:rPr lang="en-US" sz="3200" b="1" dirty="0">
                <a:solidFill>
                  <a:schemeClr val="tx2"/>
                </a:solidFill>
              </a:rPr>
              <a:t>Examples of basic sign – Compression/Flattening:</a:t>
            </a:r>
            <a:endParaRPr lang="en-US" sz="4000" b="1" dirty="0">
              <a:solidFill>
                <a:schemeClr val="tx2"/>
              </a:solidFill>
            </a:endParaRPr>
          </a:p>
        </p:txBody>
      </p:sp>
      <p:pic>
        <p:nvPicPr>
          <p:cNvPr id="68611" name="Picture 15" descr="compression - rock - winking -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986087" y="1458516"/>
            <a:ext cx="7081837" cy="5311378"/>
          </a:xfrm>
          <a:noFill/>
        </p:spPr>
      </p:pic>
    </p:spTree>
    <p:extLst>
      <p:ext uri="{BB962C8B-B14F-4D97-AF65-F5344CB8AC3E}">
        <p14:creationId xmlns:p14="http://schemas.microsoft.com/office/powerpoint/2010/main" val="1316501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0" name="Rectangle 4"/>
          <p:cNvSpPr>
            <a:spLocks noChangeArrowheads="1"/>
          </p:cNvSpPr>
          <p:nvPr/>
        </p:nvSpPr>
        <p:spPr bwMode="auto">
          <a:xfrm>
            <a:off x="1066800" y="164306"/>
            <a:ext cx="8458200" cy="685800"/>
          </a:xfrm>
          <a:prstGeom prst="rect">
            <a:avLst/>
          </a:prstGeom>
          <a:noFill/>
          <a:ln w="9525">
            <a:noFill/>
            <a:miter lim="800000"/>
            <a:headEnd/>
            <a:tailEnd/>
          </a:ln>
          <a:effectLst/>
        </p:spPr>
        <p:txBody>
          <a:bodyPr anchor="b"/>
          <a:lstStyle/>
          <a:p>
            <a:pPr eaLnBrk="1" hangingPunct="1">
              <a:defRPr/>
            </a:pPr>
            <a:r>
              <a:rPr lang="en-US" sz="3200" b="1" dirty="0">
                <a:solidFill>
                  <a:schemeClr val="tx2"/>
                </a:solidFill>
              </a:rPr>
              <a:t>Examples of basic sign – Twig damage:</a:t>
            </a:r>
            <a:endParaRPr lang="en-US" sz="4000" b="1" dirty="0">
              <a:solidFill>
                <a:schemeClr val="tx2"/>
              </a:solidFill>
            </a:endParaRPr>
          </a:p>
        </p:txBody>
      </p:sp>
      <p:pic>
        <p:nvPicPr>
          <p:cNvPr id="69635" name="Picture 11" descr="broken stick - compression - small"/>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71813" y="1621633"/>
            <a:ext cx="7086600" cy="4956175"/>
          </a:xfrm>
          <a:noFill/>
        </p:spPr>
      </p:pic>
    </p:spTree>
    <p:extLst>
      <p:ext uri="{BB962C8B-B14F-4D97-AF65-F5344CB8AC3E}">
        <p14:creationId xmlns:p14="http://schemas.microsoft.com/office/powerpoint/2010/main" val="344866044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5" descr="three circles in woods - small"/>
          <p:cNvPicPr>
            <a:picLocks noGrp="1" noChangeAspect="1" noChangeArrowheads="1"/>
          </p:cNvPicPr>
          <p:nvPr>
            <p:ph sz="half" idx="1"/>
          </p:nvPr>
        </p:nvPicPr>
        <p:blipFill>
          <a:blip r:embed="rId2" cstate="screen">
            <a:extLst>
              <a:ext uri="{28A0092B-C50C-407E-A947-70E740481C1C}">
                <a14:useLocalDpi xmlns:a14="http://schemas.microsoft.com/office/drawing/2010/main" val="0"/>
              </a:ext>
            </a:extLst>
          </a:blip>
          <a:srcRect/>
          <a:stretch>
            <a:fillRect/>
          </a:stretch>
        </p:blipFill>
        <p:spPr>
          <a:xfrm>
            <a:off x="2209800" y="1143000"/>
            <a:ext cx="3810000" cy="2857500"/>
          </a:xfrm>
          <a:noFill/>
        </p:spPr>
      </p:pic>
      <p:sp>
        <p:nvSpPr>
          <p:cNvPr id="434178" name="Rectangle 2"/>
          <p:cNvSpPr>
            <a:spLocks noChangeArrowheads="1"/>
          </p:cNvSpPr>
          <p:nvPr/>
        </p:nvSpPr>
        <p:spPr bwMode="auto">
          <a:xfrm>
            <a:off x="856059" y="321468"/>
            <a:ext cx="10327482" cy="671513"/>
          </a:xfrm>
          <a:prstGeom prst="rect">
            <a:avLst/>
          </a:prstGeom>
          <a:noFill/>
          <a:ln w="9525">
            <a:noFill/>
            <a:miter lim="800000"/>
            <a:headEnd/>
            <a:tailEnd/>
          </a:ln>
          <a:effectLst/>
        </p:spPr>
        <p:txBody>
          <a:bodyPr anchor="b"/>
          <a:lstStyle/>
          <a:p>
            <a:pPr eaLnBrk="1" hangingPunct="1">
              <a:defRPr/>
            </a:pPr>
            <a:r>
              <a:rPr lang="en-US" sz="3200" b="1" dirty="0">
                <a:solidFill>
                  <a:schemeClr val="tx2"/>
                </a:solidFill>
              </a:rPr>
              <a:t>Examples of basic sign – Geometric Pattern in the woods?</a:t>
            </a:r>
            <a:endParaRPr lang="en-US" sz="4000" b="1" dirty="0">
              <a:solidFill>
                <a:schemeClr val="tx2"/>
              </a:solidFill>
            </a:endParaRPr>
          </a:p>
        </p:txBody>
      </p:sp>
      <p:pic>
        <p:nvPicPr>
          <p:cNvPr id="70660" name="Picture 7" descr="IMG_1814"/>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5029200" y="2571750"/>
            <a:ext cx="5257800" cy="3943350"/>
          </a:xfrm>
          <a:noFill/>
        </p:spPr>
      </p:pic>
    </p:spTree>
    <p:extLst>
      <p:ext uri="{BB962C8B-B14F-4D97-AF65-F5344CB8AC3E}">
        <p14:creationId xmlns:p14="http://schemas.microsoft.com/office/powerpoint/2010/main" val="3067212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1000125" y="371475"/>
            <a:ext cx="9601200" cy="1485900"/>
          </a:xfrm>
        </p:spPr>
        <p:txBody>
          <a:bodyPr/>
          <a:lstStyle/>
          <a:p>
            <a:pPr eaLnBrk="1" hangingPunct="1">
              <a:defRPr/>
            </a:pPr>
            <a:r>
              <a:rPr lang="en-US" sz="3200" b="1" dirty="0"/>
              <a:t>There are many stories of the most green beginners being very successful</a:t>
            </a:r>
          </a:p>
        </p:txBody>
      </p:sp>
      <p:sp>
        <p:nvSpPr>
          <p:cNvPr id="81923" name="Rectangle 3"/>
          <p:cNvSpPr>
            <a:spLocks noGrp="1" noChangeArrowheads="1"/>
          </p:cNvSpPr>
          <p:nvPr>
            <p:ph idx="1"/>
          </p:nvPr>
        </p:nvSpPr>
        <p:spPr>
          <a:xfrm>
            <a:off x="1350168" y="1693069"/>
            <a:ext cx="9601200" cy="3581400"/>
          </a:xfrm>
        </p:spPr>
        <p:txBody>
          <a:bodyPr>
            <a:noAutofit/>
          </a:bodyPr>
          <a:lstStyle/>
          <a:p>
            <a:pPr>
              <a:lnSpc>
                <a:spcPct val="80000"/>
              </a:lnSpc>
              <a:buClr>
                <a:srgbClr val="FFFFFF"/>
              </a:buClr>
              <a:buSzPct val="110000"/>
            </a:pPr>
            <a:r>
              <a:rPr lang="en-US" altLang="en-US" sz="2400" i="0" dirty="0">
                <a:solidFill>
                  <a:schemeClr val="tx1"/>
                </a:solidFill>
              </a:rPr>
              <a:t>Small group of SAR team members had just completed brief introduction to tracking. Heading home, they were informed their SAR team was on an active search.  Arrived asking to see if they could track. Search manager said they should wait and just join a regular ground crew. Allowed to take a look while waiting. Found tracks heading off in opposite direction from where the search was focused. Followed compressions, mashed and bent grass, partial heel marks and an occasional print. Found grandfather, hypothermic but well.</a:t>
            </a:r>
          </a:p>
          <a:p>
            <a:pPr>
              <a:lnSpc>
                <a:spcPct val="80000"/>
              </a:lnSpc>
              <a:buClr>
                <a:srgbClr val="FFFFFF"/>
              </a:buClr>
              <a:buSzPct val="110000"/>
            </a:pPr>
            <a:r>
              <a:rPr lang="en-US" altLang="en-US" sz="2400" dirty="0">
                <a:solidFill>
                  <a:schemeClr val="tx1"/>
                </a:solidFill>
              </a:rPr>
              <a:t>Near Hemet, California. 4.5 year old boy missing from families campsite. 4 days out, </a:t>
            </a:r>
            <a:r>
              <a:rPr lang="en-US" altLang="en-US" sz="2400" i="0" dirty="0">
                <a:solidFill>
                  <a:schemeClr val="tx1"/>
                </a:solidFill>
              </a:rPr>
              <a:t>Joel Hardin called into assist. Joel was having difficulty making out sign through the 4 days of SAR tracks when an Explorer scout who had attended one day session introduced himself and led Joel to an 18” long sliding heel impression he had marked 4 days earlier. Joel and the scout picked up the trail and the boy was found less than 2 hours later.</a:t>
            </a:r>
          </a:p>
        </p:txBody>
      </p:sp>
    </p:spTree>
    <p:extLst>
      <p:ext uri="{BB962C8B-B14F-4D97-AF65-F5344CB8AC3E}">
        <p14:creationId xmlns:p14="http://schemas.microsoft.com/office/powerpoint/2010/main" val="167987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280160" y="438912"/>
            <a:ext cx="9601200" cy="1485900"/>
          </a:xfrm>
        </p:spPr>
        <p:txBody>
          <a:bodyPr>
            <a:normAutofit/>
          </a:bodyPr>
          <a:lstStyle/>
          <a:p>
            <a:r>
              <a:rPr lang="en-US" dirty="0"/>
              <a:t>Duty to all travelers</a:t>
            </a:r>
          </a:p>
        </p:txBody>
      </p:sp>
      <p:sp>
        <p:nvSpPr>
          <p:cNvPr id="4" name="Text Placeholder 3"/>
          <p:cNvSpPr>
            <a:spLocks noGrp="1"/>
          </p:cNvSpPr>
          <p:nvPr>
            <p:ph sz="half" idx="1"/>
          </p:nvPr>
        </p:nvSpPr>
        <p:spPr>
          <a:xfrm>
            <a:off x="1106424" y="1801367"/>
            <a:ext cx="10076688" cy="3581401"/>
          </a:xfrm>
        </p:spPr>
        <p:txBody>
          <a:bodyPr>
            <a:normAutofit/>
          </a:bodyPr>
          <a:lstStyle/>
          <a:p>
            <a:r>
              <a:rPr lang="en-US" sz="2400" dirty="0"/>
              <a:t>When a monk was killed trying to guide a group of smugglers…. Asked why smugglers and criminals were freely helped by the monks, one replied, </a:t>
            </a:r>
          </a:p>
          <a:p>
            <a:pPr marL="530352" lvl="1" indent="0">
              <a:buNone/>
            </a:pPr>
            <a:r>
              <a:rPr lang="en-US" sz="2400" dirty="0"/>
              <a:t>“Our duty is to all travelers.  Why they are traveling is not our concern.”</a:t>
            </a:r>
          </a:p>
          <a:p>
            <a:r>
              <a:rPr lang="en-US" sz="2400" dirty="0"/>
              <a:t>This lack of judgement about the motives of those in trouble continues in SAR teams today. </a:t>
            </a:r>
          </a:p>
        </p:txBody>
      </p:sp>
      <p:sp>
        <p:nvSpPr>
          <p:cNvPr id="2" name="TextBox 1"/>
          <p:cNvSpPr txBox="1"/>
          <p:nvPr/>
        </p:nvSpPr>
        <p:spPr>
          <a:xfrm>
            <a:off x="886968" y="6144768"/>
            <a:ext cx="5687568" cy="261610"/>
          </a:xfrm>
          <a:prstGeom prst="rect">
            <a:avLst/>
          </a:prstGeom>
          <a:noFill/>
        </p:spPr>
        <p:txBody>
          <a:bodyPr wrap="square" rtlCol="0">
            <a:spAutoFit/>
          </a:bodyPr>
          <a:lstStyle/>
          <a:p>
            <a:r>
              <a:rPr lang="en-US" sz="1100" dirty="0"/>
              <a:t>Tim J. </a:t>
            </a:r>
            <a:r>
              <a:rPr lang="en-US" sz="1100" dirty="0" err="1"/>
              <a:t>Setnicka</a:t>
            </a:r>
            <a:r>
              <a:rPr lang="en-US" sz="1100" dirty="0"/>
              <a:t>, Wilderness Search and Rescue</a:t>
            </a:r>
          </a:p>
        </p:txBody>
      </p:sp>
    </p:spTree>
    <p:extLst>
      <p:ext uri="{BB962C8B-B14F-4D97-AF65-F5344CB8AC3E}">
        <p14:creationId xmlns:p14="http://schemas.microsoft.com/office/powerpoint/2010/main" val="3300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992980" y="300037"/>
            <a:ext cx="10272713" cy="1485900"/>
          </a:xfrm>
        </p:spPr>
        <p:txBody>
          <a:bodyPr/>
          <a:lstStyle/>
          <a:p>
            <a:pPr eaLnBrk="1" hangingPunct="1">
              <a:defRPr/>
            </a:pPr>
            <a:r>
              <a:rPr lang="en-US" sz="3600" b="1" dirty="0"/>
              <a:t>A tracking team should start with a thorough review of the facts</a:t>
            </a:r>
          </a:p>
        </p:txBody>
      </p:sp>
      <p:sp>
        <p:nvSpPr>
          <p:cNvPr id="275459" name="Rectangle 3"/>
          <p:cNvSpPr>
            <a:spLocks noGrp="1" noChangeArrowheads="1"/>
          </p:cNvSpPr>
          <p:nvPr>
            <p:ph type="body" sz="half" idx="4294967295"/>
          </p:nvPr>
        </p:nvSpPr>
        <p:spPr>
          <a:xfrm>
            <a:off x="1378743" y="1724025"/>
            <a:ext cx="9679782" cy="4953000"/>
          </a:xfrm>
        </p:spPr>
        <p:txBody>
          <a:bodyPr>
            <a:normAutofit/>
          </a:bodyPr>
          <a:lstStyle/>
          <a:p>
            <a:r>
              <a:rPr lang="en-US" altLang="en-US" sz="2800" dirty="0">
                <a:solidFill>
                  <a:schemeClr val="tx1"/>
                </a:solidFill>
              </a:rPr>
              <a:t>Reviewing the PLS/LKP and having brief discussions with IC and those closest to the lost person can get the tracking effort focused early in the search.</a:t>
            </a:r>
          </a:p>
          <a:p>
            <a:pPr eaLnBrk="1" hangingPunct="1"/>
            <a:r>
              <a:rPr lang="en-US" altLang="en-US" sz="2800" dirty="0">
                <a:solidFill>
                  <a:schemeClr val="tx1"/>
                </a:solidFill>
              </a:rPr>
              <a:t>A tracker must treat all background information impartially.</a:t>
            </a:r>
          </a:p>
          <a:p>
            <a:pPr lvl="1"/>
            <a:r>
              <a:rPr lang="en-US" altLang="en-US" sz="2800" dirty="0">
                <a:solidFill>
                  <a:schemeClr val="tx1"/>
                </a:solidFill>
              </a:rPr>
              <a:t>IC, Search team leaders, family and law enforcement will often try to describe in great detail WHAT a tracker should look for and WHERE a tracker should look. This information should be weighed and considered but… </a:t>
            </a:r>
          </a:p>
          <a:p>
            <a:pPr lvl="1"/>
            <a:r>
              <a:rPr lang="en-US" altLang="en-US" sz="2800" dirty="0">
                <a:solidFill>
                  <a:schemeClr val="tx1"/>
                </a:solidFill>
              </a:rPr>
              <a:t>trackers MUST look for physical sign and follow where it leads… only.</a:t>
            </a:r>
          </a:p>
        </p:txBody>
      </p:sp>
    </p:spTree>
    <p:extLst>
      <p:ext uri="{BB962C8B-B14F-4D97-AF65-F5344CB8AC3E}">
        <p14:creationId xmlns:p14="http://schemas.microsoft.com/office/powerpoint/2010/main" val="2702413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Effect transition="in" filter="fade">
                                      <p:cBhvr>
                                        <p:cTn id="7" dur="2000"/>
                                        <p:tgtEl>
                                          <p:spTgt spid="275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5459">
                                            <p:txEl>
                                              <p:pRg st="1" end="1"/>
                                            </p:txEl>
                                          </p:spTgt>
                                        </p:tgtEl>
                                        <p:attrNameLst>
                                          <p:attrName>style.visibility</p:attrName>
                                        </p:attrNameLst>
                                      </p:cBhvr>
                                      <p:to>
                                        <p:strVal val="visible"/>
                                      </p:to>
                                    </p:set>
                                    <p:animEffect transition="in" filter="fade">
                                      <p:cBhvr>
                                        <p:cTn id="12" dur="2000"/>
                                        <p:tgtEl>
                                          <p:spTgt spid="27545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5459">
                                            <p:txEl>
                                              <p:pRg st="2" end="2"/>
                                            </p:txEl>
                                          </p:spTgt>
                                        </p:tgtEl>
                                        <p:attrNameLst>
                                          <p:attrName>style.visibility</p:attrName>
                                        </p:attrNameLst>
                                      </p:cBhvr>
                                      <p:to>
                                        <p:strVal val="visible"/>
                                      </p:to>
                                    </p:set>
                                    <p:animEffect transition="in" filter="fade">
                                      <p:cBhvr>
                                        <p:cTn id="15" dur="2000"/>
                                        <p:tgtEl>
                                          <p:spTgt spid="27545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5459">
                                            <p:txEl>
                                              <p:pRg st="3" end="3"/>
                                            </p:txEl>
                                          </p:spTgt>
                                        </p:tgtEl>
                                        <p:attrNameLst>
                                          <p:attrName>style.visibility</p:attrName>
                                        </p:attrNameLst>
                                      </p:cBhvr>
                                      <p:to>
                                        <p:strVal val="visible"/>
                                      </p:to>
                                    </p:set>
                                    <p:animEffect transition="in" filter="fade">
                                      <p:cBhvr>
                                        <p:cTn id="18" dur="2000"/>
                                        <p:tgtEl>
                                          <p:spTgt spid="275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1012032" y="304799"/>
            <a:ext cx="9528282" cy="819666"/>
          </a:xfrm>
        </p:spPr>
        <p:txBody>
          <a:bodyPr>
            <a:normAutofit/>
          </a:bodyPr>
          <a:lstStyle/>
          <a:p>
            <a:pPr eaLnBrk="1" hangingPunct="1">
              <a:defRPr/>
            </a:pPr>
            <a:r>
              <a:rPr lang="en-US" sz="4000" b="1" dirty="0"/>
              <a:t>Tracking requires only limited equipment </a:t>
            </a:r>
          </a:p>
        </p:txBody>
      </p:sp>
      <p:sp>
        <p:nvSpPr>
          <p:cNvPr id="84995" name="Rectangle 3"/>
          <p:cNvSpPr>
            <a:spLocks noGrp="1" noChangeArrowheads="1"/>
          </p:cNvSpPr>
          <p:nvPr>
            <p:ph type="body" sz="half" idx="1"/>
          </p:nvPr>
        </p:nvSpPr>
        <p:spPr>
          <a:xfrm>
            <a:off x="1191334" y="1501474"/>
            <a:ext cx="9184481" cy="4953000"/>
          </a:xfrm>
        </p:spPr>
        <p:txBody>
          <a:bodyPr>
            <a:normAutofit lnSpcReduction="10000"/>
          </a:bodyPr>
          <a:lstStyle/>
          <a:p>
            <a:pPr eaLnBrk="1" hangingPunct="1"/>
            <a:r>
              <a:rPr lang="en-US" altLang="en-US" sz="2400" dirty="0">
                <a:solidFill>
                  <a:schemeClr val="tx1"/>
                </a:solidFill>
              </a:rPr>
              <a:t>The most critical tracking tool is the tracker’s BRAIN</a:t>
            </a:r>
          </a:p>
          <a:p>
            <a:pPr lvl="1" eaLnBrk="1" hangingPunct="1"/>
            <a:r>
              <a:rPr lang="en-US" altLang="en-US" dirty="0">
                <a:solidFill>
                  <a:schemeClr val="tx1"/>
                </a:solidFill>
              </a:rPr>
              <a:t>Learning to see what is there instead of what you think you should see is</a:t>
            </a:r>
          </a:p>
          <a:p>
            <a:pPr lvl="2"/>
            <a:r>
              <a:rPr lang="en-US" altLang="en-US" dirty="0">
                <a:solidFill>
                  <a:schemeClr val="tx1"/>
                </a:solidFill>
              </a:rPr>
              <a:t>tracking stick will help you focus your attention</a:t>
            </a:r>
          </a:p>
          <a:p>
            <a:pPr eaLnBrk="1" hangingPunct="1"/>
            <a:r>
              <a:rPr lang="en-US" altLang="en-US" sz="2400" dirty="0">
                <a:solidFill>
                  <a:schemeClr val="tx1"/>
                </a:solidFill>
              </a:rPr>
              <a:t>A tracking ready Pack:</a:t>
            </a:r>
          </a:p>
          <a:p>
            <a:pPr lvl="1" eaLnBrk="1" hangingPunct="1"/>
            <a:r>
              <a:rPr lang="en-US" altLang="en-US" dirty="0">
                <a:solidFill>
                  <a:schemeClr val="tx1"/>
                </a:solidFill>
              </a:rPr>
              <a:t>Note pad and pencils</a:t>
            </a:r>
          </a:p>
          <a:p>
            <a:pPr lvl="1" eaLnBrk="1" hangingPunct="1"/>
            <a:r>
              <a:rPr lang="en-US" altLang="en-US" dirty="0">
                <a:solidFill>
                  <a:schemeClr val="tx1"/>
                </a:solidFill>
              </a:rPr>
              <a:t>Small measuring tape</a:t>
            </a:r>
          </a:p>
          <a:p>
            <a:pPr lvl="1" eaLnBrk="1" hangingPunct="1"/>
            <a:r>
              <a:rPr lang="en-US" altLang="en-US" dirty="0">
                <a:solidFill>
                  <a:schemeClr val="tx1"/>
                </a:solidFill>
              </a:rPr>
              <a:t>Flagging tape/marker sticks</a:t>
            </a:r>
          </a:p>
          <a:p>
            <a:pPr lvl="1" eaLnBrk="1" hangingPunct="1"/>
            <a:r>
              <a:rPr lang="en-US" altLang="en-US" dirty="0">
                <a:solidFill>
                  <a:schemeClr val="tx1"/>
                </a:solidFill>
              </a:rPr>
              <a:t>Permanent Marker</a:t>
            </a:r>
          </a:p>
          <a:p>
            <a:pPr lvl="1" eaLnBrk="1" hangingPunct="1"/>
            <a:r>
              <a:rPr lang="en-US" altLang="en-US" dirty="0">
                <a:solidFill>
                  <a:schemeClr val="tx1"/>
                </a:solidFill>
              </a:rPr>
              <a:t>Compass / GPS</a:t>
            </a:r>
          </a:p>
          <a:p>
            <a:pPr lvl="1" eaLnBrk="1" hangingPunct="1"/>
            <a:r>
              <a:rPr lang="en-US" altLang="en-US" dirty="0">
                <a:solidFill>
                  <a:schemeClr val="tx1"/>
                </a:solidFill>
              </a:rPr>
              <a:t>Topographic Map </a:t>
            </a:r>
          </a:p>
          <a:p>
            <a:pPr lvl="1" eaLnBrk="1" hangingPunct="1"/>
            <a:r>
              <a:rPr lang="en-US" altLang="en-US" dirty="0">
                <a:solidFill>
                  <a:schemeClr val="tx1"/>
                </a:solidFill>
              </a:rPr>
              <a:t>Small Mirror</a:t>
            </a:r>
          </a:p>
          <a:p>
            <a:pPr lvl="1" eaLnBrk="1" hangingPunct="1"/>
            <a:r>
              <a:rPr lang="en-US" altLang="en-US" dirty="0">
                <a:solidFill>
                  <a:schemeClr val="tx1"/>
                </a:solidFill>
              </a:rPr>
              <a:t>Flashlight</a:t>
            </a:r>
          </a:p>
          <a:p>
            <a:pPr lvl="1" eaLnBrk="1" hangingPunct="1"/>
            <a:r>
              <a:rPr lang="en-US" altLang="en-US" dirty="0">
                <a:solidFill>
                  <a:schemeClr val="tx1"/>
                </a:solidFill>
              </a:rPr>
              <a:t>Tracking Stick / Sign cutting stick</a:t>
            </a:r>
          </a:p>
        </p:txBody>
      </p:sp>
      <p:pic>
        <p:nvPicPr>
          <p:cNvPr id="5" name="Content Placeholder 4"/>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6297613" y="2800349"/>
            <a:ext cx="5739606" cy="3806937"/>
          </a:xfrm>
        </p:spPr>
      </p:pic>
    </p:spTree>
    <p:extLst>
      <p:ext uri="{BB962C8B-B14F-4D97-AF65-F5344CB8AC3E}">
        <p14:creationId xmlns:p14="http://schemas.microsoft.com/office/powerpoint/2010/main" val="124869683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835818" y="407301"/>
            <a:ext cx="10587037" cy="1485900"/>
          </a:xfrm>
        </p:spPr>
        <p:txBody>
          <a:bodyPr/>
          <a:lstStyle/>
          <a:p>
            <a:pPr eaLnBrk="1" hangingPunct="1">
              <a:defRPr/>
            </a:pPr>
            <a:r>
              <a:rPr lang="en-US" sz="3600" b="1" dirty="0"/>
              <a:t>Tracking is conducted using the Step by Step method</a:t>
            </a:r>
          </a:p>
        </p:txBody>
      </p:sp>
      <p:pic>
        <p:nvPicPr>
          <p:cNvPr id="87045" name="Picture 5" descr="boot prints on whit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rot="1268042">
            <a:off x="10293753" y="3697392"/>
            <a:ext cx="904762" cy="2257143"/>
          </a:xfrm>
          <a:noFill/>
        </p:spPr>
      </p:pic>
      <p:sp>
        <p:nvSpPr>
          <p:cNvPr id="87043" name="Rectangle 3"/>
          <p:cNvSpPr>
            <a:spLocks noGrp="1" noChangeArrowheads="1"/>
          </p:cNvSpPr>
          <p:nvPr>
            <p:ph type="body" sz="half" idx="4294967295"/>
          </p:nvPr>
        </p:nvSpPr>
        <p:spPr>
          <a:xfrm>
            <a:off x="1250152" y="1662109"/>
            <a:ext cx="8908258" cy="4953000"/>
          </a:xfrm>
        </p:spPr>
        <p:txBody>
          <a:bodyPr>
            <a:normAutofit/>
          </a:bodyPr>
          <a:lstStyle/>
          <a:p>
            <a:pPr>
              <a:lnSpc>
                <a:spcPct val="80000"/>
              </a:lnSpc>
            </a:pPr>
            <a:r>
              <a:rPr lang="en-US" altLang="en-US" sz="2800" dirty="0">
                <a:solidFill>
                  <a:schemeClr val="tx1"/>
                </a:solidFill>
              </a:rPr>
              <a:t>Ab Taylor states the importance of using the step by step method as a CREDO:</a:t>
            </a:r>
          </a:p>
          <a:p>
            <a:pPr marL="987552" lvl="1" indent="-457200">
              <a:lnSpc>
                <a:spcPct val="80000"/>
              </a:lnSpc>
              <a:buFont typeface="+mj-lt"/>
              <a:buAutoNum type="arabicPeriod"/>
            </a:pPr>
            <a:r>
              <a:rPr lang="en-US" altLang="en-US" dirty="0">
                <a:solidFill>
                  <a:schemeClr val="tx1"/>
                </a:solidFill>
              </a:rPr>
              <a:t>Do not advance beyond the current print until you find the next one</a:t>
            </a:r>
          </a:p>
          <a:p>
            <a:pPr marL="987552" lvl="1" indent="-457200">
              <a:lnSpc>
                <a:spcPct val="80000"/>
              </a:lnSpc>
              <a:buFont typeface="+mj-lt"/>
              <a:buAutoNum type="arabicPeriod"/>
            </a:pPr>
            <a:r>
              <a:rPr lang="en-US" altLang="en-US" dirty="0">
                <a:solidFill>
                  <a:schemeClr val="tx1"/>
                </a:solidFill>
              </a:rPr>
              <a:t>Do not destroy the evidence.</a:t>
            </a:r>
          </a:p>
          <a:p>
            <a:pPr marL="987552" lvl="1" indent="-457200">
              <a:lnSpc>
                <a:spcPct val="80000"/>
              </a:lnSpc>
              <a:buFont typeface="+mj-lt"/>
              <a:buAutoNum type="arabicPeriod"/>
            </a:pPr>
            <a:r>
              <a:rPr lang="en-US" altLang="en-US" dirty="0">
                <a:solidFill>
                  <a:schemeClr val="tx1"/>
                </a:solidFill>
              </a:rPr>
              <a:t>Use a sign cutting stick</a:t>
            </a:r>
          </a:p>
          <a:p>
            <a:pPr marL="987552" lvl="1" indent="-457200">
              <a:lnSpc>
                <a:spcPct val="80000"/>
              </a:lnSpc>
              <a:buFont typeface="+mj-lt"/>
              <a:buAutoNum type="arabicPeriod"/>
            </a:pPr>
            <a:r>
              <a:rPr lang="en-US" altLang="en-US" dirty="0">
                <a:solidFill>
                  <a:schemeClr val="tx1"/>
                </a:solidFill>
              </a:rPr>
              <a:t>See rule #1 </a:t>
            </a:r>
            <a:br>
              <a:rPr lang="en-US" altLang="en-US" dirty="0">
                <a:solidFill>
                  <a:schemeClr val="tx1"/>
                </a:solidFill>
              </a:rPr>
            </a:br>
            <a:endParaRPr lang="en-US" altLang="en-US" dirty="0">
              <a:solidFill>
                <a:schemeClr val="tx1"/>
              </a:solidFill>
            </a:endParaRPr>
          </a:p>
          <a:p>
            <a:pPr>
              <a:lnSpc>
                <a:spcPct val="80000"/>
              </a:lnSpc>
            </a:pPr>
            <a:r>
              <a:rPr lang="en-US" altLang="en-US" sz="2800" dirty="0">
                <a:solidFill>
                  <a:schemeClr val="tx1"/>
                </a:solidFill>
              </a:rPr>
              <a:t>Any track or sign is considered evidence until proven otherwise.</a:t>
            </a:r>
            <a:br>
              <a:rPr lang="en-US" altLang="en-US" sz="2800" dirty="0">
                <a:solidFill>
                  <a:schemeClr val="tx1"/>
                </a:solidFill>
              </a:rPr>
            </a:br>
            <a:r>
              <a:rPr lang="en-US" altLang="en-US" sz="2800" dirty="0">
                <a:solidFill>
                  <a:schemeClr val="tx1"/>
                </a:solidFill>
              </a:rPr>
              <a:t> </a:t>
            </a:r>
          </a:p>
          <a:p>
            <a:pPr>
              <a:lnSpc>
                <a:spcPct val="80000"/>
              </a:lnSpc>
            </a:pPr>
            <a:r>
              <a:rPr lang="en-US" altLang="en-US" sz="2800" dirty="0">
                <a:solidFill>
                  <a:schemeClr val="tx1"/>
                </a:solidFill>
              </a:rPr>
              <a:t>Once a track or sign has been destroyed, it cannot be reconstituted and is lost forever.  </a:t>
            </a:r>
            <a:endParaRPr lang="en-US" altLang="en-US" sz="2400" dirty="0">
              <a:solidFill>
                <a:schemeClr val="tx1"/>
              </a:solidFill>
            </a:endParaRPr>
          </a:p>
        </p:txBody>
      </p:sp>
      <p:pic>
        <p:nvPicPr>
          <p:cNvPr id="87046" name="Picture 6" descr="boot prints on white"/>
          <p:cNvPicPr>
            <a:picLocks noGrp="1" noChangeAspect="1" noChangeArrowheads="1"/>
          </p:cNvPicPr>
          <p:nvPr>
            <p:ph sz="quarter" idx="4294967295"/>
          </p:nvPr>
        </p:nvPicPr>
        <p:blipFill rotWithShape="1">
          <a:blip r:embed="rId3" cstate="screen">
            <a:extLst>
              <a:ext uri="{28A0092B-C50C-407E-A947-70E740481C1C}">
                <a14:useLocalDpi xmlns:a14="http://schemas.microsoft.com/office/drawing/2010/main" val="0"/>
              </a:ext>
            </a:extLst>
          </a:blip>
          <a:srcRect t="11920" b="18980"/>
          <a:stretch/>
        </p:blipFill>
        <p:spPr>
          <a:xfrm rot="912465">
            <a:off x="10920638" y="1678573"/>
            <a:ext cx="793750" cy="1369010"/>
          </a:xfrm>
          <a:noFill/>
        </p:spPr>
      </p:pic>
      <p:sp>
        <p:nvSpPr>
          <p:cNvPr id="87044" name="Line 4"/>
          <p:cNvSpPr>
            <a:spLocks noChangeShapeType="1"/>
          </p:cNvSpPr>
          <p:nvPr/>
        </p:nvSpPr>
        <p:spPr bwMode="auto">
          <a:xfrm>
            <a:off x="8991600" y="64008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4160857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885824" y="521494"/>
            <a:ext cx="10601325" cy="1485900"/>
          </a:xfrm>
        </p:spPr>
        <p:txBody>
          <a:bodyPr>
            <a:normAutofit/>
          </a:bodyPr>
          <a:lstStyle/>
          <a:p>
            <a:pPr eaLnBrk="1" hangingPunct="1">
              <a:defRPr/>
            </a:pPr>
            <a:r>
              <a:rPr lang="en-US" sz="3600" b="1" dirty="0"/>
              <a:t>Ideally, a 3-person tracking team will be used with a point person and a flanker on each side</a:t>
            </a:r>
          </a:p>
        </p:txBody>
      </p:sp>
      <p:sp>
        <p:nvSpPr>
          <p:cNvPr id="89091" name="Rectangle 3"/>
          <p:cNvSpPr>
            <a:spLocks noGrp="1" noChangeArrowheads="1"/>
          </p:cNvSpPr>
          <p:nvPr>
            <p:ph idx="1"/>
          </p:nvPr>
        </p:nvSpPr>
        <p:spPr>
          <a:xfrm>
            <a:off x="1385886" y="2121694"/>
            <a:ext cx="9601200" cy="3581400"/>
          </a:xfrm>
        </p:spPr>
        <p:txBody>
          <a:bodyPr>
            <a:noAutofit/>
          </a:bodyPr>
          <a:lstStyle/>
          <a:p>
            <a:pPr marL="533400" indent="-533400">
              <a:lnSpc>
                <a:spcPct val="90000"/>
              </a:lnSpc>
            </a:pPr>
            <a:r>
              <a:rPr lang="en-US" altLang="en-US" sz="3600" dirty="0">
                <a:solidFill>
                  <a:schemeClr val="tx1"/>
                </a:solidFill>
              </a:rPr>
              <a:t>With a point person in front and a flanker behind and to each side, maximum sign can be found.</a:t>
            </a:r>
          </a:p>
          <a:p>
            <a:pPr marL="533400" indent="-533400">
              <a:lnSpc>
                <a:spcPct val="90000"/>
              </a:lnSpc>
            </a:pPr>
            <a:r>
              <a:rPr lang="en-US" altLang="en-US" sz="3600" dirty="0">
                <a:solidFill>
                  <a:schemeClr val="tx1"/>
                </a:solidFill>
              </a:rPr>
              <a:t>Advantages of a team:</a:t>
            </a:r>
          </a:p>
          <a:p>
            <a:pPr lvl="1" indent="-457200">
              <a:lnSpc>
                <a:spcPct val="90000"/>
              </a:lnSpc>
            </a:pPr>
            <a:r>
              <a:rPr lang="en-US" altLang="en-US" sz="3600" dirty="0">
                <a:solidFill>
                  <a:schemeClr val="tx1"/>
                </a:solidFill>
              </a:rPr>
              <a:t>Allows for consultation in difficult situations.</a:t>
            </a:r>
          </a:p>
          <a:p>
            <a:pPr lvl="1" indent="-457200">
              <a:lnSpc>
                <a:spcPct val="90000"/>
              </a:lnSpc>
            </a:pPr>
            <a:r>
              <a:rPr lang="en-US" altLang="en-US" sz="3600" dirty="0">
                <a:solidFill>
                  <a:schemeClr val="tx1"/>
                </a:solidFill>
              </a:rPr>
              <a:t>Team can be rotated to help control fatigue. </a:t>
            </a:r>
          </a:p>
        </p:txBody>
      </p:sp>
      <p:sp>
        <p:nvSpPr>
          <p:cNvPr id="89092" name="Line 4"/>
          <p:cNvSpPr>
            <a:spLocks noChangeShapeType="1"/>
          </p:cNvSpPr>
          <p:nvPr/>
        </p:nvSpPr>
        <p:spPr bwMode="auto">
          <a:xfrm>
            <a:off x="8991600" y="64008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2428216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85392" y="1060174"/>
            <a:ext cx="7239000" cy="6096000"/>
            <a:chOff x="2438400" y="304800"/>
            <a:chExt cx="7239000" cy="6096000"/>
          </a:xfrm>
        </p:grpSpPr>
        <p:sp>
          <p:nvSpPr>
            <p:cNvPr id="90114" name="Line 4"/>
            <p:cNvSpPr>
              <a:spLocks noChangeShapeType="1"/>
            </p:cNvSpPr>
            <p:nvPr/>
          </p:nvSpPr>
          <p:spPr bwMode="auto">
            <a:xfrm>
              <a:off x="8991600" y="64008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90115" name="AutoShape 7"/>
            <p:cNvSpPr>
              <a:spLocks noChangeArrowheads="1"/>
            </p:cNvSpPr>
            <p:nvPr/>
          </p:nvSpPr>
          <p:spPr bwMode="auto">
            <a:xfrm>
              <a:off x="4953000" y="762000"/>
              <a:ext cx="2438400" cy="2667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2"/>
            </a:solidFill>
            <a:ln w="28575" algn="ctr">
              <a:solidFill>
                <a:schemeClr val="bg2"/>
              </a:solidFill>
              <a:miter lim="800000"/>
              <a:headEnd/>
              <a:tailEnd/>
            </a:ln>
          </p:spPr>
          <p:txBody>
            <a:bodyPr wrap="none" anchor="ctr"/>
            <a:lstStyle>
              <a:lvl1pPr marL="342900" indent="-342900">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buFont typeface="Wingdings" panose="05000000000000000000" pitchFamily="2" charset="2"/>
                <a:buNone/>
              </a:pPr>
              <a:r>
                <a:rPr lang="en-US" altLang="en-US" sz="2800" b="1">
                  <a:solidFill>
                    <a:schemeClr val="bg2"/>
                  </a:solidFill>
                </a:rPr>
                <a:t>Prime Sign</a:t>
              </a:r>
            </a:p>
            <a:p>
              <a:pPr algn="ctr" eaLnBrk="1" hangingPunct="1">
                <a:lnSpc>
                  <a:spcPct val="80000"/>
                </a:lnSpc>
                <a:buFont typeface="Wingdings" panose="05000000000000000000" pitchFamily="2" charset="2"/>
                <a:buNone/>
              </a:pPr>
              <a:r>
                <a:rPr lang="en-US" altLang="en-US" sz="2800" b="1">
                  <a:solidFill>
                    <a:schemeClr val="bg2"/>
                  </a:solidFill>
                </a:rPr>
                <a:t>Area</a:t>
              </a:r>
            </a:p>
          </p:txBody>
        </p:sp>
        <p:sp>
          <p:nvSpPr>
            <p:cNvPr id="90116" name="AutoShape 9"/>
            <p:cNvSpPr>
              <a:spLocks noChangeArrowheads="1"/>
            </p:cNvSpPr>
            <p:nvPr/>
          </p:nvSpPr>
          <p:spPr bwMode="auto">
            <a:xfrm rot="13163832">
              <a:off x="6324600" y="1219200"/>
              <a:ext cx="2438400" cy="2514600"/>
            </a:xfrm>
            <a:prstGeom prst="triangle">
              <a:avLst>
                <a:gd name="adj" fmla="val 50000"/>
              </a:avLst>
            </a:prstGeom>
            <a:solidFill>
              <a:schemeClr val="hlink"/>
            </a:solidFill>
            <a:ln w="38100" algn="ctr">
              <a:solidFill>
                <a:schemeClr val="bg2"/>
              </a:solidFill>
              <a:miter lim="800000"/>
              <a:headEnd/>
              <a:tailEnd/>
            </a:ln>
          </p:spPr>
          <p:txBody>
            <a:bodyPr wrap="none" anchor="ct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buFont typeface="Wingdings" panose="05000000000000000000" pitchFamily="2" charset="2"/>
                <a:buNone/>
              </a:pPr>
              <a:endParaRPr lang="en-US" altLang="en-US" sz="2400"/>
            </a:p>
          </p:txBody>
        </p:sp>
        <p:sp>
          <p:nvSpPr>
            <p:cNvPr id="90117" name="Oval 11"/>
            <p:cNvSpPr>
              <a:spLocks noChangeArrowheads="1"/>
            </p:cNvSpPr>
            <p:nvPr/>
          </p:nvSpPr>
          <p:spPr bwMode="auto">
            <a:xfrm>
              <a:off x="5584825" y="3505200"/>
              <a:ext cx="1295400" cy="685800"/>
            </a:xfrm>
            <a:prstGeom prst="ellipse">
              <a:avLst/>
            </a:prstGeom>
            <a:solidFill>
              <a:srgbClr val="FF6600"/>
            </a:solidFill>
            <a:ln w="38100" algn="ctr">
              <a:solidFill>
                <a:srgbClr val="FFFF00"/>
              </a:solidFill>
              <a:round/>
              <a:headEnd/>
              <a:tailEnd/>
            </a:ln>
          </p:spPr>
          <p:txBody>
            <a:bodyPr wrap="none" anchor="ct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buFont typeface="Wingdings" panose="05000000000000000000" pitchFamily="2" charset="2"/>
                <a:buNone/>
              </a:pPr>
              <a:endParaRPr lang="en-US" altLang="en-US" sz="2400"/>
            </a:p>
          </p:txBody>
        </p:sp>
        <p:sp>
          <p:nvSpPr>
            <p:cNvPr id="90118" name="Text Box 13"/>
            <p:cNvSpPr txBox="1">
              <a:spLocks noChangeArrowheads="1"/>
            </p:cNvSpPr>
            <p:nvPr/>
          </p:nvSpPr>
          <p:spPr bwMode="auto">
            <a:xfrm>
              <a:off x="5638800" y="3657601"/>
              <a:ext cx="1219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spcBef>
                  <a:spcPct val="50000"/>
                </a:spcBef>
                <a:buFont typeface="Wingdings" panose="05000000000000000000" pitchFamily="2" charset="2"/>
                <a:buNone/>
              </a:pPr>
              <a:r>
                <a:rPr lang="en-US" altLang="en-US" sz="2400" b="1"/>
                <a:t>Point</a:t>
              </a:r>
            </a:p>
          </p:txBody>
        </p:sp>
        <p:sp>
          <p:nvSpPr>
            <p:cNvPr id="90119" name="AutoShape 8"/>
            <p:cNvSpPr>
              <a:spLocks noChangeArrowheads="1"/>
            </p:cNvSpPr>
            <p:nvPr/>
          </p:nvSpPr>
          <p:spPr bwMode="auto">
            <a:xfrm rot="8516503">
              <a:off x="3581400" y="1219200"/>
              <a:ext cx="2438400" cy="2514600"/>
            </a:xfrm>
            <a:prstGeom prst="triangle">
              <a:avLst>
                <a:gd name="adj" fmla="val 50000"/>
              </a:avLst>
            </a:prstGeom>
            <a:solidFill>
              <a:schemeClr val="hlink"/>
            </a:solidFill>
            <a:ln w="38100" algn="ctr">
              <a:solidFill>
                <a:schemeClr val="bg2"/>
              </a:solidFill>
              <a:miter lim="800000"/>
              <a:headEnd/>
              <a:tailEnd/>
            </a:ln>
          </p:spPr>
          <p:txBody>
            <a:bodyPr wrap="none" anchor="ct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buFont typeface="Wingdings" panose="05000000000000000000" pitchFamily="2" charset="2"/>
                <a:buNone/>
              </a:pPr>
              <a:endParaRPr lang="en-US" altLang="en-US" sz="2400"/>
            </a:p>
          </p:txBody>
        </p:sp>
        <p:grpSp>
          <p:nvGrpSpPr>
            <p:cNvPr id="2" name="Group 22"/>
            <p:cNvGrpSpPr>
              <a:grpSpLocks/>
            </p:cNvGrpSpPr>
            <p:nvPr/>
          </p:nvGrpSpPr>
          <p:grpSpPr bwMode="auto">
            <a:xfrm>
              <a:off x="2438400" y="304800"/>
              <a:ext cx="2895600" cy="4419600"/>
              <a:chOff x="576" y="192"/>
              <a:chExt cx="1824" cy="2784"/>
            </a:xfrm>
          </p:grpSpPr>
          <p:sp>
            <p:nvSpPr>
              <p:cNvPr id="90126" name="Oval 10"/>
              <p:cNvSpPr>
                <a:spLocks noChangeArrowheads="1"/>
              </p:cNvSpPr>
              <p:nvPr/>
            </p:nvSpPr>
            <p:spPr bwMode="auto">
              <a:xfrm>
                <a:off x="1488" y="2544"/>
                <a:ext cx="816" cy="432"/>
              </a:xfrm>
              <a:prstGeom prst="ellipse">
                <a:avLst/>
              </a:prstGeom>
              <a:solidFill>
                <a:srgbClr val="FF6600"/>
              </a:solidFill>
              <a:ln w="38100" algn="ctr">
                <a:solidFill>
                  <a:srgbClr val="FFFF00"/>
                </a:solidFill>
                <a:round/>
                <a:headEnd/>
                <a:tailEnd/>
              </a:ln>
            </p:spPr>
            <p:txBody>
              <a:bodyPr wrap="none" anchor="ctr"/>
              <a:lstStyle>
                <a:lvl1pPr marL="342900" indent="-342900">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buFont typeface="Wingdings" panose="05000000000000000000" pitchFamily="2" charset="2"/>
                  <a:buNone/>
                </a:pPr>
                <a:r>
                  <a:rPr lang="en-US" altLang="en-US" sz="2400"/>
                  <a:t>Left Flank</a:t>
                </a:r>
              </a:p>
            </p:txBody>
          </p:sp>
          <p:sp>
            <p:nvSpPr>
              <p:cNvPr id="90127" name="Line 15"/>
              <p:cNvSpPr>
                <a:spLocks noChangeShapeType="1"/>
              </p:cNvSpPr>
              <p:nvPr/>
            </p:nvSpPr>
            <p:spPr bwMode="auto">
              <a:xfrm flipV="1">
                <a:off x="2160" y="192"/>
                <a:ext cx="240" cy="2400"/>
              </a:xfrm>
              <a:prstGeom prst="line">
                <a:avLst/>
              </a:prstGeom>
              <a:noFill/>
              <a:ln w="57150">
                <a:solidFill>
                  <a:srgbClr val="FFFF00"/>
                </a:solidFill>
                <a:prstDash val="dash"/>
                <a:round/>
                <a:headEnd/>
                <a:tailEnd type="arrow" w="med" len="lg"/>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flipH="1" flipV="1">
                <a:off x="576" y="1824"/>
                <a:ext cx="1056" cy="768"/>
              </a:xfrm>
              <a:prstGeom prst="line">
                <a:avLst/>
              </a:prstGeom>
              <a:noFill/>
              <a:ln w="57150">
                <a:solidFill>
                  <a:srgbClr val="FFFF00"/>
                </a:solidFill>
                <a:prstDash val="dash"/>
                <a:round/>
                <a:headEnd/>
                <a:tailEnd type="arrow" w="med" len="lg"/>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1"/>
            <p:cNvGrpSpPr>
              <a:grpSpLocks/>
            </p:cNvGrpSpPr>
            <p:nvPr/>
          </p:nvGrpSpPr>
          <p:grpSpPr bwMode="auto">
            <a:xfrm>
              <a:off x="6934200" y="304800"/>
              <a:ext cx="2743200" cy="4419600"/>
              <a:chOff x="3408" y="192"/>
              <a:chExt cx="1728" cy="2784"/>
            </a:xfrm>
          </p:grpSpPr>
          <p:sp>
            <p:nvSpPr>
              <p:cNvPr id="90123" name="Oval 12"/>
              <p:cNvSpPr>
                <a:spLocks noChangeArrowheads="1"/>
              </p:cNvSpPr>
              <p:nvPr/>
            </p:nvSpPr>
            <p:spPr bwMode="auto">
              <a:xfrm>
                <a:off x="3648" y="2592"/>
                <a:ext cx="864" cy="384"/>
              </a:xfrm>
              <a:prstGeom prst="ellipse">
                <a:avLst/>
              </a:prstGeom>
              <a:solidFill>
                <a:srgbClr val="FF6600"/>
              </a:solidFill>
              <a:ln w="38100" algn="ctr">
                <a:solidFill>
                  <a:srgbClr val="FFFF00"/>
                </a:solidFill>
                <a:round/>
                <a:headEnd/>
                <a:tailEnd/>
              </a:ln>
            </p:spPr>
            <p:txBody>
              <a:bodyPr wrap="none" anchor="ctr"/>
              <a:lstStyle>
                <a:lvl1pPr marL="342900" indent="-342900">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buFont typeface="Wingdings" panose="05000000000000000000" pitchFamily="2" charset="2"/>
                  <a:buNone/>
                </a:pPr>
                <a:r>
                  <a:rPr lang="en-US" altLang="en-US" sz="2400"/>
                  <a:t>Right Flank</a:t>
                </a:r>
              </a:p>
            </p:txBody>
          </p:sp>
          <p:sp>
            <p:nvSpPr>
              <p:cNvPr id="90124" name="Line 16"/>
              <p:cNvSpPr>
                <a:spLocks noChangeShapeType="1"/>
              </p:cNvSpPr>
              <p:nvPr/>
            </p:nvSpPr>
            <p:spPr bwMode="auto">
              <a:xfrm flipV="1">
                <a:off x="4320" y="1872"/>
                <a:ext cx="816" cy="720"/>
              </a:xfrm>
              <a:prstGeom prst="line">
                <a:avLst/>
              </a:prstGeom>
              <a:noFill/>
              <a:ln w="57150">
                <a:solidFill>
                  <a:srgbClr val="FFFF00"/>
                </a:solidFill>
                <a:prstDash val="dash"/>
                <a:round/>
                <a:headEnd/>
                <a:tailEnd type="arrow" w="med" len="lg"/>
              </a:ln>
              <a:extLst>
                <a:ext uri="{909E8E84-426E-40DD-AFC4-6F175D3DCCD1}">
                  <a14:hiddenFill xmlns:a14="http://schemas.microsoft.com/office/drawing/2010/main">
                    <a:noFill/>
                  </a14:hiddenFill>
                </a:ext>
              </a:extLst>
            </p:spPr>
            <p:txBody>
              <a:bodyPr wrap="none" anchor="ctr"/>
              <a:lstStyle/>
              <a:p>
                <a:endParaRPr lang="en-US"/>
              </a:p>
            </p:txBody>
          </p:sp>
          <p:sp>
            <p:nvSpPr>
              <p:cNvPr id="90125" name="Line 18"/>
              <p:cNvSpPr>
                <a:spLocks noChangeShapeType="1"/>
              </p:cNvSpPr>
              <p:nvPr/>
            </p:nvSpPr>
            <p:spPr bwMode="auto">
              <a:xfrm flipH="1" flipV="1">
                <a:off x="3408" y="192"/>
                <a:ext cx="432" cy="2448"/>
              </a:xfrm>
              <a:prstGeom prst="line">
                <a:avLst/>
              </a:prstGeom>
              <a:noFill/>
              <a:ln w="57150">
                <a:solidFill>
                  <a:srgbClr val="FFFF00"/>
                </a:solidFill>
                <a:prstDash val="dash"/>
                <a:round/>
                <a:headEnd/>
                <a:tailEnd type="arrow" w="med"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90122" name="Text Box 19"/>
            <p:cNvSpPr txBox="1">
              <a:spLocks noChangeArrowheads="1"/>
            </p:cNvSpPr>
            <p:nvPr/>
          </p:nvSpPr>
          <p:spPr bwMode="auto">
            <a:xfrm>
              <a:off x="3124200" y="5181600"/>
              <a:ext cx="6400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spcBef>
                  <a:spcPct val="50000"/>
                </a:spcBef>
                <a:buFont typeface="Wingdings" panose="05000000000000000000" pitchFamily="2" charset="2"/>
                <a:buNone/>
              </a:pPr>
              <a:r>
                <a:rPr lang="en-US" altLang="en-US" b="1"/>
                <a:t>Standard Tracking Team Structure</a:t>
              </a:r>
            </a:p>
          </p:txBody>
        </p:sp>
      </p:grpSp>
      <p:sp>
        <p:nvSpPr>
          <p:cNvPr id="18" name="Rectangle 2"/>
          <p:cNvSpPr>
            <a:spLocks noGrp="1" noChangeArrowheads="1"/>
          </p:cNvSpPr>
          <p:nvPr>
            <p:ph type="title"/>
          </p:nvPr>
        </p:nvSpPr>
        <p:spPr>
          <a:xfrm>
            <a:off x="970929" y="377967"/>
            <a:ext cx="10601325" cy="1485900"/>
          </a:xfrm>
        </p:spPr>
        <p:txBody>
          <a:bodyPr>
            <a:normAutofit/>
          </a:bodyPr>
          <a:lstStyle/>
          <a:p>
            <a:pPr eaLnBrk="1" hangingPunct="1">
              <a:defRPr/>
            </a:pPr>
            <a:r>
              <a:rPr lang="en-US" sz="3600" b="1" dirty="0"/>
              <a:t>3-person tracking team</a:t>
            </a:r>
          </a:p>
        </p:txBody>
      </p:sp>
    </p:spTree>
    <p:extLst>
      <p:ext uri="{BB962C8B-B14F-4D97-AF65-F5344CB8AC3E}">
        <p14:creationId xmlns:p14="http://schemas.microsoft.com/office/powerpoint/2010/main" val="99487679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283493" y="411956"/>
            <a:ext cx="9610725" cy="1143000"/>
          </a:xfrm>
        </p:spPr>
        <p:txBody>
          <a:bodyPr>
            <a:normAutofit/>
          </a:bodyPr>
          <a:lstStyle/>
          <a:p>
            <a:pPr eaLnBrk="1" hangingPunct="1">
              <a:defRPr/>
            </a:pPr>
            <a:r>
              <a:rPr lang="en-US" sz="3600" b="1" dirty="0"/>
              <a:t>Use the standard print drawing form to record details on the first good print you find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493" y="1461383"/>
            <a:ext cx="2284373" cy="491911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21777" y="1724886"/>
            <a:ext cx="2602485" cy="465560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6200000">
            <a:off x="3288069" y="2536642"/>
            <a:ext cx="4853849" cy="3032096"/>
          </a:xfrm>
          <a:prstGeom prst="rect">
            <a:avLst/>
          </a:prstGeom>
        </p:spPr>
      </p:pic>
    </p:spTree>
    <p:extLst>
      <p:ext uri="{BB962C8B-B14F-4D97-AF65-F5344CB8AC3E}">
        <p14:creationId xmlns:p14="http://schemas.microsoft.com/office/powerpoint/2010/main" val="2613883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964407" y="321469"/>
            <a:ext cx="10508456" cy="1143000"/>
          </a:xfrm>
        </p:spPr>
        <p:txBody>
          <a:bodyPr>
            <a:normAutofit/>
          </a:bodyPr>
          <a:lstStyle/>
          <a:p>
            <a:pPr eaLnBrk="1" hangingPunct="1">
              <a:defRPr/>
            </a:pPr>
            <a:r>
              <a:rPr lang="en-US" sz="3200" b="1" dirty="0"/>
              <a:t>The tracking stick will be used to record track length, print width and stride length while tracking</a:t>
            </a:r>
          </a:p>
        </p:txBody>
      </p:sp>
      <p:sp>
        <p:nvSpPr>
          <p:cNvPr id="95235" name="Rectangle 3"/>
          <p:cNvSpPr>
            <a:spLocks noGrp="1" noChangeArrowheads="1"/>
          </p:cNvSpPr>
          <p:nvPr>
            <p:ph type="body" sz="half" idx="1"/>
          </p:nvPr>
        </p:nvSpPr>
        <p:spPr>
          <a:xfrm>
            <a:off x="1231107" y="1346887"/>
            <a:ext cx="6417725" cy="4337221"/>
          </a:xfrm>
        </p:spPr>
        <p:txBody>
          <a:bodyPr>
            <a:normAutofit/>
          </a:bodyPr>
          <a:lstStyle/>
          <a:p>
            <a:pPr eaLnBrk="1" hangingPunct="1"/>
            <a:r>
              <a:rPr lang="en-US" altLang="en-US" sz="2400" dirty="0">
                <a:solidFill>
                  <a:schemeClr val="tx1"/>
                </a:solidFill>
              </a:rPr>
              <a:t>Two O-rings or pieces of tape on a </a:t>
            </a:r>
            <a:br>
              <a:rPr lang="en-US" altLang="en-US" sz="2400" dirty="0">
                <a:solidFill>
                  <a:schemeClr val="tx1"/>
                </a:solidFill>
              </a:rPr>
            </a:br>
            <a:r>
              <a:rPr lang="en-US" altLang="en-US" sz="2400" dirty="0">
                <a:solidFill>
                  <a:schemeClr val="tx1"/>
                </a:solidFill>
              </a:rPr>
              <a:t>broom handle, hiking pole or </a:t>
            </a:r>
            <a:br>
              <a:rPr lang="en-US" altLang="en-US" sz="2400" dirty="0">
                <a:solidFill>
                  <a:schemeClr val="tx1"/>
                </a:solidFill>
              </a:rPr>
            </a:br>
            <a:r>
              <a:rPr lang="en-US" altLang="en-US" sz="2400" dirty="0">
                <a:solidFill>
                  <a:schemeClr val="tx1"/>
                </a:solidFill>
              </a:rPr>
              <a:t>specialized tracking staff is all that </a:t>
            </a:r>
            <a:br>
              <a:rPr lang="en-US" altLang="en-US" sz="2400" dirty="0">
                <a:solidFill>
                  <a:schemeClr val="tx1"/>
                </a:solidFill>
              </a:rPr>
            </a:br>
            <a:r>
              <a:rPr lang="en-US" altLang="en-US" sz="2400" dirty="0">
                <a:solidFill>
                  <a:schemeClr val="tx1"/>
                </a:solidFill>
              </a:rPr>
              <a:t>is needed. </a:t>
            </a:r>
          </a:p>
          <a:p>
            <a:pPr eaLnBrk="1" hangingPunct="1"/>
            <a:r>
              <a:rPr lang="en-US" altLang="en-US" sz="2400" dirty="0">
                <a:solidFill>
                  <a:schemeClr val="tx1"/>
                </a:solidFill>
              </a:rPr>
              <a:t>Use one </a:t>
            </a:r>
            <a:r>
              <a:rPr lang="en-US" altLang="en-US" sz="2400" dirty="0" err="1">
                <a:solidFill>
                  <a:schemeClr val="tx1"/>
                </a:solidFill>
              </a:rPr>
              <a:t>o-ring</a:t>
            </a:r>
            <a:r>
              <a:rPr lang="en-US" altLang="en-US" sz="2400" dirty="0">
                <a:solidFill>
                  <a:schemeClr val="tx1"/>
                </a:solidFill>
              </a:rPr>
              <a:t> to mark the print</a:t>
            </a:r>
            <a:br>
              <a:rPr lang="en-US" altLang="en-US" sz="2400" dirty="0">
                <a:solidFill>
                  <a:schemeClr val="tx1"/>
                </a:solidFill>
              </a:rPr>
            </a:br>
            <a:r>
              <a:rPr lang="en-US" altLang="en-US" sz="2400" dirty="0">
                <a:solidFill>
                  <a:schemeClr val="tx1"/>
                </a:solidFill>
              </a:rPr>
              <a:t>length and the other to mark from the</a:t>
            </a:r>
            <a:br>
              <a:rPr lang="en-US" altLang="en-US" sz="2400" dirty="0">
                <a:solidFill>
                  <a:schemeClr val="tx1"/>
                </a:solidFill>
              </a:rPr>
            </a:br>
            <a:r>
              <a:rPr lang="en-US" altLang="en-US" sz="2400" dirty="0">
                <a:solidFill>
                  <a:schemeClr val="tx1"/>
                </a:solidFill>
              </a:rPr>
              <a:t>toe of one print to the heel of the next print.  This will be the length of the stride.</a:t>
            </a:r>
          </a:p>
          <a:p>
            <a:pPr eaLnBrk="1" hangingPunct="1"/>
            <a:r>
              <a:rPr lang="en-US" altLang="en-US" sz="2400" dirty="0">
                <a:solidFill>
                  <a:schemeClr val="tx1"/>
                </a:solidFill>
              </a:rPr>
              <a:t>Use the stride marker as a reference then swing the tracking stick in a narrow arc to focus your search for the next sign.</a:t>
            </a:r>
          </a:p>
        </p:txBody>
      </p:sp>
      <p:pic>
        <p:nvPicPr>
          <p:cNvPr id="4" name="Content Placeholder 3"/>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7706755" y="1584947"/>
            <a:ext cx="4262437" cy="3377659"/>
          </a:xfrm>
        </p:spPr>
      </p:pic>
      <p:sp>
        <p:nvSpPr>
          <p:cNvPr id="2" name="Rectangle 1"/>
          <p:cNvSpPr/>
          <p:nvPr/>
        </p:nvSpPr>
        <p:spPr>
          <a:xfrm>
            <a:off x="1145362" y="5591661"/>
            <a:ext cx="10146546" cy="830997"/>
          </a:xfrm>
          <a:prstGeom prst="rect">
            <a:avLst/>
          </a:prstGeom>
        </p:spPr>
        <p:txBody>
          <a:bodyPr wrap="square">
            <a:spAutoFit/>
          </a:bodyPr>
          <a:lstStyle/>
          <a:p>
            <a:pPr marL="342900" indent="-342900">
              <a:buFont typeface="Wingdings" panose="05000000000000000000" pitchFamily="2" charset="2"/>
              <a:buChar char="q"/>
            </a:pPr>
            <a:r>
              <a:rPr lang="en-US" altLang="en-US" sz="2400" dirty="0"/>
              <a:t>The tracking stick focus your attention on a small piece of ground rather than a larger area</a:t>
            </a:r>
          </a:p>
        </p:txBody>
      </p:sp>
    </p:spTree>
    <p:extLst>
      <p:ext uri="{BB962C8B-B14F-4D97-AF65-F5344CB8AC3E}">
        <p14:creationId xmlns:p14="http://schemas.microsoft.com/office/powerpoint/2010/main" val="285532080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1030288" y="304801"/>
            <a:ext cx="8534400" cy="685800"/>
          </a:xfrm>
        </p:spPr>
        <p:txBody>
          <a:bodyPr>
            <a:normAutofit fontScale="90000"/>
          </a:bodyPr>
          <a:lstStyle/>
          <a:p>
            <a:pPr eaLnBrk="1" hangingPunct="1">
              <a:defRPr/>
            </a:pPr>
            <a:r>
              <a:rPr lang="en-US" sz="3200" b="1" dirty="0"/>
              <a:t>The use of the tracking stick is very straightforward</a:t>
            </a:r>
          </a:p>
        </p:txBody>
      </p:sp>
      <p:pic>
        <p:nvPicPr>
          <p:cNvPr id="97283"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480457"/>
            <a:ext cx="7050088" cy="4867957"/>
          </a:xfrm>
          <a:noFill/>
        </p:spPr>
      </p:pic>
    </p:spTree>
    <p:extLst>
      <p:ext uri="{BB962C8B-B14F-4D97-AF65-F5344CB8AC3E}">
        <p14:creationId xmlns:p14="http://schemas.microsoft.com/office/powerpoint/2010/main" val="2290876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1068164" y="400051"/>
            <a:ext cx="10487026" cy="1485900"/>
          </a:xfrm>
        </p:spPr>
        <p:txBody>
          <a:bodyPr>
            <a:normAutofit/>
          </a:bodyPr>
          <a:lstStyle/>
          <a:p>
            <a:pPr eaLnBrk="1" hangingPunct="1">
              <a:defRPr/>
            </a:pPr>
            <a:r>
              <a:rPr lang="en-US" sz="3200" b="1" dirty="0"/>
              <a:t>Using light correctly provides significant benefit to a tracker. </a:t>
            </a:r>
            <a:r>
              <a:rPr lang="en-US" sz="3200" b="1" dirty="0">
                <a:solidFill>
                  <a:schemeClr val="tx1"/>
                </a:solidFill>
              </a:rPr>
              <a:t>The</a:t>
            </a:r>
            <a:r>
              <a:rPr lang="en-US" sz="3200" b="1" dirty="0"/>
              <a:t> lower the angle, the better the contrast</a:t>
            </a:r>
          </a:p>
        </p:txBody>
      </p:sp>
      <p:pic>
        <p:nvPicPr>
          <p:cNvPr id="99332" name="Picture 18" descr="MPj03869570000[1]"/>
          <p:cNvPicPr>
            <a:picLocks noGrp="1" noChangeAspect="1" noChangeArrowheads="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2318321" y="2286000"/>
            <a:ext cx="2554732" cy="3581400"/>
          </a:xfrm>
          <a:noFill/>
        </p:spPr>
      </p:pic>
      <p:sp>
        <p:nvSpPr>
          <p:cNvPr id="99331" name="Rectangle 3"/>
          <p:cNvSpPr>
            <a:spLocks noGrp="1" noChangeArrowheads="1"/>
          </p:cNvSpPr>
          <p:nvPr>
            <p:ph sz="half" idx="2"/>
          </p:nvPr>
        </p:nvSpPr>
        <p:spPr>
          <a:xfrm>
            <a:off x="5496703" y="2121693"/>
            <a:ext cx="6026166" cy="3581401"/>
          </a:xfrm>
        </p:spPr>
        <p:txBody>
          <a:bodyPr>
            <a:noAutofit/>
          </a:bodyPr>
          <a:lstStyle/>
          <a:p>
            <a:pPr eaLnBrk="1" hangingPunct="1"/>
            <a:r>
              <a:rPr lang="en-US" altLang="en-US" dirty="0">
                <a:solidFill>
                  <a:schemeClr val="tx1"/>
                </a:solidFill>
              </a:rPr>
              <a:t>Diffuse, rather than hot-white</a:t>
            </a:r>
          </a:p>
          <a:p>
            <a:pPr eaLnBrk="1" hangingPunct="1"/>
            <a:r>
              <a:rPr lang="en-US" altLang="en-US" dirty="0">
                <a:solidFill>
                  <a:schemeClr val="tx1"/>
                </a:solidFill>
              </a:rPr>
              <a:t>Place the track between you and the light source when possible.</a:t>
            </a:r>
          </a:p>
          <a:p>
            <a:pPr eaLnBrk="1" hangingPunct="1"/>
            <a:r>
              <a:rPr lang="en-US" altLang="en-US" dirty="0">
                <a:solidFill>
                  <a:schemeClr val="tx1"/>
                </a:solidFill>
              </a:rPr>
              <a:t>Make sure the light source is as oblique an angle as possible.</a:t>
            </a:r>
          </a:p>
          <a:p>
            <a:pPr eaLnBrk="1" hangingPunct="1"/>
            <a:r>
              <a:rPr lang="en-US" altLang="en-US" dirty="0">
                <a:solidFill>
                  <a:schemeClr val="tx1"/>
                </a:solidFill>
              </a:rPr>
              <a:t>Keep a mirror in your tracking ready-pack to redirect sunlight even on the brightest days.</a:t>
            </a:r>
          </a:p>
          <a:p>
            <a:r>
              <a:rPr lang="en-US" altLang="en-US" dirty="0">
                <a:solidFill>
                  <a:schemeClr val="tx1"/>
                </a:solidFill>
              </a:rPr>
              <a:t>Don’t allow your search for the best lighting position to destroy any sign!</a:t>
            </a:r>
          </a:p>
          <a:p>
            <a:r>
              <a:rPr lang="en-US" altLang="en-US" dirty="0">
                <a:solidFill>
                  <a:schemeClr val="tx1"/>
                </a:solidFill>
              </a:rPr>
              <a:t>Headlamps attached to ankles or walking sticks is preferred by some trackers, for instance.</a:t>
            </a:r>
          </a:p>
          <a:p>
            <a:pPr eaLnBrk="1" hangingPunct="1"/>
            <a:endParaRPr lang="en-US" altLang="en-US" dirty="0">
              <a:solidFill>
                <a:schemeClr val="tx1"/>
              </a:solidFill>
            </a:endParaRPr>
          </a:p>
        </p:txBody>
      </p:sp>
    </p:spTree>
    <p:extLst>
      <p:ext uri="{BB962C8B-B14F-4D97-AF65-F5344CB8AC3E}">
        <p14:creationId xmlns:p14="http://schemas.microsoft.com/office/powerpoint/2010/main" val="3884493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title"/>
          </p:nvPr>
        </p:nvSpPr>
        <p:spPr>
          <a:xfrm>
            <a:off x="878681" y="164306"/>
            <a:ext cx="7772400" cy="685800"/>
          </a:xfrm>
        </p:spPr>
        <p:txBody>
          <a:bodyPr>
            <a:normAutofit fontScale="90000"/>
          </a:bodyPr>
          <a:lstStyle/>
          <a:p>
            <a:pPr eaLnBrk="1" hangingPunct="1"/>
            <a:r>
              <a:rPr lang="en-US" altLang="en-US" sz="4000" dirty="0"/>
              <a:t>Notice the track being measured here?</a:t>
            </a:r>
          </a:p>
        </p:txBody>
      </p:sp>
      <p:pic>
        <p:nvPicPr>
          <p:cNvPr id="100355" name="Picture 4" descr="using mirror 1 -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286000" y="685800"/>
            <a:ext cx="7772400" cy="5829300"/>
          </a:xfrm>
          <a:noFill/>
        </p:spPr>
      </p:pic>
    </p:spTree>
    <p:extLst>
      <p:ext uri="{BB962C8B-B14F-4D97-AF65-F5344CB8AC3E}">
        <p14:creationId xmlns:p14="http://schemas.microsoft.com/office/powerpoint/2010/main" val="151929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a:t>
            </a:r>
          </a:p>
        </p:txBody>
      </p:sp>
      <p:sp>
        <p:nvSpPr>
          <p:cNvPr id="5" name="Content Placeholder 4"/>
          <p:cNvSpPr>
            <a:spLocks noGrp="1"/>
          </p:cNvSpPr>
          <p:nvPr>
            <p:ph idx="1"/>
          </p:nvPr>
        </p:nvSpPr>
        <p:spPr>
          <a:xfrm>
            <a:off x="1371600" y="1719072"/>
            <a:ext cx="9601200" cy="3581400"/>
          </a:xfrm>
        </p:spPr>
        <p:txBody>
          <a:bodyPr>
            <a:normAutofit/>
          </a:bodyPr>
          <a:lstStyle/>
          <a:p>
            <a:pPr marL="0" indent="0">
              <a:buNone/>
            </a:pPr>
            <a:r>
              <a:rPr lang="en-US" sz="2800" dirty="0"/>
              <a:t>Components of Search and Rescue</a:t>
            </a:r>
          </a:p>
          <a:p>
            <a:r>
              <a:rPr lang="en-US" sz="2800" dirty="0"/>
              <a:t>Locate – Search</a:t>
            </a:r>
          </a:p>
          <a:p>
            <a:r>
              <a:rPr lang="en-US" sz="2800" dirty="0"/>
              <a:t>Access</a:t>
            </a:r>
          </a:p>
          <a:p>
            <a:r>
              <a:rPr lang="en-US" sz="2800" dirty="0"/>
              <a:t>Stabilize</a:t>
            </a:r>
          </a:p>
          <a:p>
            <a:r>
              <a:rPr lang="en-US" sz="2800" dirty="0"/>
              <a:t>Transport</a:t>
            </a:r>
          </a:p>
        </p:txBody>
      </p:sp>
      <p:sp>
        <p:nvSpPr>
          <p:cNvPr id="6" name="Content Placeholder 4"/>
          <p:cNvSpPr txBox="1">
            <a:spLocks/>
          </p:cNvSpPr>
          <p:nvPr/>
        </p:nvSpPr>
        <p:spPr>
          <a:xfrm>
            <a:off x="1371600" y="4852416"/>
            <a:ext cx="9372600" cy="632460"/>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2800" dirty="0"/>
              <a:t>Today we are discussing the Locate/Search segment.</a:t>
            </a:r>
          </a:p>
        </p:txBody>
      </p:sp>
    </p:spTree>
    <p:extLst>
      <p:ext uri="{BB962C8B-B14F-4D97-AF65-F5344CB8AC3E}">
        <p14:creationId xmlns:p14="http://schemas.microsoft.com/office/powerpoint/2010/main" val="1596935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86000" y="0"/>
            <a:ext cx="7772400" cy="685800"/>
          </a:xfrm>
        </p:spPr>
        <p:txBody>
          <a:bodyPr/>
          <a:lstStyle/>
          <a:p>
            <a:pPr eaLnBrk="1" hangingPunct="1"/>
            <a:r>
              <a:rPr lang="en-US" altLang="en-US" sz="4000"/>
              <a:t>How about now ?</a:t>
            </a:r>
          </a:p>
        </p:txBody>
      </p:sp>
      <p:pic>
        <p:nvPicPr>
          <p:cNvPr id="101379" name="Picture 5" descr="using mirror -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286000" y="609600"/>
            <a:ext cx="7924800" cy="5943600"/>
          </a:xfrm>
          <a:noFill/>
        </p:spPr>
      </p:pic>
    </p:spTree>
    <p:extLst>
      <p:ext uri="{BB962C8B-B14F-4D97-AF65-F5344CB8AC3E}">
        <p14:creationId xmlns:p14="http://schemas.microsoft.com/office/powerpoint/2010/main" val="4096733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sz="half" idx="1"/>
          </p:nvPr>
        </p:nvSpPr>
        <p:spPr>
          <a:xfrm>
            <a:off x="1320082" y="1662113"/>
            <a:ext cx="8458200" cy="4800600"/>
          </a:xfrm>
        </p:spPr>
        <p:txBody>
          <a:bodyPr>
            <a:normAutofit/>
          </a:bodyPr>
          <a:lstStyle/>
          <a:p>
            <a:pPr eaLnBrk="1" hangingPunct="1"/>
            <a:r>
              <a:rPr lang="en-US" altLang="en-US" sz="2400" dirty="0">
                <a:solidFill>
                  <a:schemeClr val="tx1"/>
                </a:solidFill>
              </a:rPr>
              <a:t>Using a footprint card, you still draw the entire print in as much details as possible. Then place a piece of tape behind each heel mark.</a:t>
            </a:r>
          </a:p>
          <a:p>
            <a:pPr eaLnBrk="1" hangingPunct="1"/>
            <a:endParaRPr lang="en-US" altLang="en-US" sz="2400" dirty="0">
              <a:solidFill>
                <a:schemeClr val="tx1"/>
              </a:solidFill>
            </a:endParaRPr>
          </a:p>
          <a:p>
            <a:pPr eaLnBrk="1" hangingPunct="1">
              <a:buFont typeface="Wingdings" panose="05000000000000000000" pitchFamily="2" charset="2"/>
              <a:buNone/>
            </a:pPr>
            <a:endParaRPr lang="en-US" altLang="en-US" sz="2400" dirty="0">
              <a:solidFill>
                <a:schemeClr val="tx1"/>
              </a:solidFill>
            </a:endParaRPr>
          </a:p>
          <a:p>
            <a:pPr eaLnBrk="1" hangingPunct="1"/>
            <a:endParaRPr lang="en-US" altLang="en-US" sz="2400" dirty="0">
              <a:solidFill>
                <a:schemeClr val="tx1"/>
              </a:solidFill>
            </a:endParaRPr>
          </a:p>
          <a:p>
            <a:pPr eaLnBrk="1" hangingPunct="1"/>
            <a:endParaRPr lang="en-US" altLang="en-US" sz="2400" dirty="0">
              <a:solidFill>
                <a:schemeClr val="tx1"/>
              </a:solidFill>
            </a:endParaRPr>
          </a:p>
          <a:p>
            <a:pPr eaLnBrk="1" hangingPunct="1"/>
            <a:endParaRPr lang="en-US" altLang="en-US" sz="2400" dirty="0">
              <a:solidFill>
                <a:schemeClr val="tx1"/>
              </a:solidFill>
            </a:endParaRPr>
          </a:p>
          <a:p>
            <a:pPr eaLnBrk="1" hangingPunct="1"/>
            <a:endParaRPr lang="en-US" altLang="en-US" sz="2400" dirty="0">
              <a:solidFill>
                <a:schemeClr val="tx1"/>
              </a:solidFill>
            </a:endParaRPr>
          </a:p>
          <a:p>
            <a:pPr eaLnBrk="1" hangingPunct="1"/>
            <a:endParaRPr lang="en-US" altLang="en-US" sz="2400" dirty="0">
              <a:solidFill>
                <a:schemeClr val="tx1"/>
              </a:solidFill>
            </a:endParaRPr>
          </a:p>
          <a:p>
            <a:pPr eaLnBrk="1" hangingPunct="1"/>
            <a:endParaRPr lang="en-US" altLang="en-US" sz="2400" dirty="0">
              <a:solidFill>
                <a:schemeClr val="tx1"/>
              </a:solidFill>
            </a:endParaRPr>
          </a:p>
          <a:p>
            <a:pPr eaLnBrk="1" hangingPunct="1"/>
            <a:endParaRPr lang="en-US" altLang="en-US" sz="2400" dirty="0">
              <a:solidFill>
                <a:schemeClr val="tx1"/>
              </a:solidFill>
            </a:endParaRPr>
          </a:p>
          <a:p>
            <a:pPr eaLnBrk="1" hangingPunct="1">
              <a:buFont typeface="Wingdings" panose="05000000000000000000" pitchFamily="2" charset="2"/>
              <a:buNone/>
            </a:pPr>
            <a:endParaRPr lang="en-US" altLang="en-US" sz="2400" dirty="0">
              <a:solidFill>
                <a:schemeClr val="tx1"/>
              </a:solidFill>
            </a:endParaRPr>
          </a:p>
        </p:txBody>
      </p:sp>
      <p:sp>
        <p:nvSpPr>
          <p:cNvPr id="425987" name="Rectangle 3"/>
          <p:cNvSpPr>
            <a:spLocks noGrp="1" noChangeArrowheads="1"/>
          </p:cNvSpPr>
          <p:nvPr>
            <p:ph type="title"/>
          </p:nvPr>
        </p:nvSpPr>
        <p:spPr>
          <a:xfrm>
            <a:off x="981945" y="395287"/>
            <a:ext cx="8534400" cy="762000"/>
          </a:xfrm>
        </p:spPr>
        <p:txBody>
          <a:bodyPr>
            <a:normAutofit fontScale="90000"/>
          </a:bodyPr>
          <a:lstStyle/>
          <a:p>
            <a:pPr eaLnBrk="1" hangingPunct="1">
              <a:defRPr/>
            </a:pPr>
            <a:r>
              <a:rPr lang="en-US" sz="3600" b="1" dirty="0"/>
              <a:t>Mark each track only with a bit of biodegradable tape</a:t>
            </a:r>
          </a:p>
        </p:txBody>
      </p:sp>
      <p:sp>
        <p:nvSpPr>
          <p:cNvPr id="103428" name="Oval 4"/>
          <p:cNvSpPr>
            <a:spLocks noChangeArrowheads="1"/>
          </p:cNvSpPr>
          <p:nvPr/>
        </p:nvSpPr>
        <p:spPr bwMode="auto">
          <a:xfrm>
            <a:off x="2133600" y="3200400"/>
            <a:ext cx="1219200" cy="2971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2"/>
              </a:buClr>
              <a:buSzPct val="80000"/>
              <a:buFont typeface="Wingdings" panose="05000000000000000000" pitchFamily="2" charset="2"/>
              <a:buBlip>
                <a:blip r:embed="rId2"/>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3"/>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80000"/>
              </a:lnSpc>
              <a:buFont typeface="Wingdings" panose="05000000000000000000" pitchFamily="2" charset="2"/>
              <a:buNone/>
            </a:pPr>
            <a:endParaRPr lang="en-US" altLang="en-US" sz="2400"/>
          </a:p>
        </p:txBody>
      </p:sp>
      <p:grpSp>
        <p:nvGrpSpPr>
          <p:cNvPr id="4" name="Group 3"/>
          <p:cNvGrpSpPr/>
          <p:nvPr/>
        </p:nvGrpSpPr>
        <p:grpSpPr>
          <a:xfrm>
            <a:off x="3276600" y="2133600"/>
            <a:ext cx="6324600" cy="2514600"/>
            <a:chOff x="3276600" y="2133600"/>
            <a:chExt cx="6324600" cy="2514600"/>
          </a:xfrm>
        </p:grpSpPr>
        <p:pic>
          <p:nvPicPr>
            <p:cNvPr id="103430" name="Picture 6" descr="boot prints on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19902">
              <a:off x="3352800" y="2133600"/>
              <a:ext cx="6248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Line 12"/>
            <p:cNvSpPr>
              <a:spLocks noChangeShapeType="1"/>
            </p:cNvSpPr>
            <p:nvPr/>
          </p:nvSpPr>
          <p:spPr bwMode="auto">
            <a:xfrm flipH="1" flipV="1">
              <a:off x="3276600" y="4495800"/>
              <a:ext cx="304800" cy="152400"/>
            </a:xfrm>
            <a:prstGeom prst="line">
              <a:avLst/>
            </a:prstGeom>
            <a:noFill/>
            <a:ln w="2032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2" name="Line 13"/>
            <p:cNvSpPr>
              <a:spLocks noChangeShapeType="1"/>
            </p:cNvSpPr>
            <p:nvPr/>
          </p:nvSpPr>
          <p:spPr bwMode="auto">
            <a:xfrm flipH="1" flipV="1">
              <a:off x="6781800" y="3352800"/>
              <a:ext cx="304800" cy="152400"/>
            </a:xfrm>
            <a:prstGeom prst="line">
              <a:avLst/>
            </a:prstGeom>
            <a:noFill/>
            <a:ln w="2032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032826" y="3700462"/>
            <a:ext cx="4073526" cy="3055144"/>
          </a:xfrm>
          <a:prstGeom prst="rect">
            <a:avLst/>
          </a:prstGeom>
        </p:spPr>
      </p:pic>
      <p:sp>
        <p:nvSpPr>
          <p:cNvPr id="11" name="Line 12"/>
          <p:cNvSpPr>
            <a:spLocks noChangeShapeType="1"/>
          </p:cNvSpPr>
          <p:nvPr/>
        </p:nvSpPr>
        <p:spPr bwMode="auto">
          <a:xfrm flipH="1" flipV="1">
            <a:off x="8493919" y="5151834"/>
            <a:ext cx="304800" cy="152400"/>
          </a:xfrm>
          <a:prstGeom prst="line">
            <a:avLst/>
          </a:prstGeom>
          <a:noFill/>
          <a:ln w="2032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271146614"/>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900112" y="381000"/>
            <a:ext cx="8989219" cy="1143000"/>
          </a:xfrm>
        </p:spPr>
        <p:txBody>
          <a:bodyPr>
            <a:normAutofit/>
          </a:bodyPr>
          <a:lstStyle/>
          <a:p>
            <a:pPr eaLnBrk="1" hangingPunct="1">
              <a:defRPr/>
            </a:pPr>
            <a:r>
              <a:rPr lang="en-US" sz="3200" dirty="0"/>
              <a:t>Examples of Sign – Fine twigs damaged:</a:t>
            </a:r>
          </a:p>
        </p:txBody>
      </p:sp>
      <p:pic>
        <p:nvPicPr>
          <p:cNvPr id="105475" name="Picture 7" descr="broke twig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3276600" y="1524000"/>
            <a:ext cx="6477000" cy="4857750"/>
          </a:xfrm>
          <a:noFill/>
        </p:spPr>
      </p:pic>
    </p:spTree>
    <p:extLst>
      <p:ext uri="{BB962C8B-B14F-4D97-AF65-F5344CB8AC3E}">
        <p14:creationId xmlns:p14="http://schemas.microsoft.com/office/powerpoint/2010/main" val="951264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1069182" y="314325"/>
            <a:ext cx="7772400" cy="609600"/>
          </a:xfrm>
        </p:spPr>
        <p:txBody>
          <a:bodyPr/>
          <a:lstStyle/>
          <a:p>
            <a:pPr>
              <a:defRPr/>
            </a:pPr>
            <a:r>
              <a:rPr lang="en-US" sz="3200" dirty="0"/>
              <a:t>Examples of Sign – Scuffs and Scrapes:</a:t>
            </a:r>
            <a:endParaRPr lang="en-US" sz="3200" b="1" dirty="0"/>
          </a:p>
        </p:txBody>
      </p:sp>
      <p:pic>
        <p:nvPicPr>
          <p:cNvPr id="106499" name="Picture 7" descr="scrapes -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667000" y="990600"/>
            <a:ext cx="7315200" cy="5486400"/>
          </a:xfrm>
          <a:noFill/>
        </p:spPr>
      </p:pic>
    </p:spTree>
    <p:extLst>
      <p:ext uri="{BB962C8B-B14F-4D97-AF65-F5344CB8AC3E}">
        <p14:creationId xmlns:p14="http://schemas.microsoft.com/office/powerpoint/2010/main" val="214751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1181100" y="321469"/>
            <a:ext cx="7772400" cy="1143000"/>
          </a:xfrm>
        </p:spPr>
        <p:txBody>
          <a:bodyPr/>
          <a:lstStyle/>
          <a:p>
            <a:pPr>
              <a:defRPr/>
            </a:pPr>
            <a:r>
              <a:rPr lang="en-US" sz="3600" dirty="0"/>
              <a:t>Examples of Sign – Compression:</a:t>
            </a:r>
            <a:endParaRPr lang="en-US" sz="3600" b="1" dirty="0"/>
          </a:p>
        </p:txBody>
      </p:sp>
      <p:pic>
        <p:nvPicPr>
          <p:cNvPr id="107523" name="Picture 5" descr="grass compression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14600" y="1219200"/>
            <a:ext cx="7512050" cy="4762500"/>
          </a:xfrm>
          <a:noFill/>
        </p:spPr>
      </p:pic>
    </p:spTree>
    <p:extLst>
      <p:ext uri="{BB962C8B-B14F-4D97-AF65-F5344CB8AC3E}">
        <p14:creationId xmlns:p14="http://schemas.microsoft.com/office/powerpoint/2010/main" val="3482012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1014413" y="130968"/>
            <a:ext cx="7772400" cy="609600"/>
          </a:xfrm>
        </p:spPr>
        <p:txBody>
          <a:bodyPr>
            <a:normAutofit/>
          </a:bodyPr>
          <a:lstStyle/>
          <a:p>
            <a:pPr>
              <a:defRPr/>
            </a:pPr>
            <a:r>
              <a:rPr lang="en-US" sz="3600" dirty="0"/>
              <a:t>Examples of Sign – Heel Marks:</a:t>
            </a:r>
            <a:endParaRPr lang="en-US" b="1" dirty="0"/>
          </a:p>
        </p:txBody>
      </p:sp>
      <p:pic>
        <p:nvPicPr>
          <p:cNvPr id="108547" name="Picture 42" descr="heel mark"/>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524000" y="850900"/>
            <a:ext cx="9144000" cy="5588000"/>
          </a:xfrm>
          <a:noFill/>
        </p:spPr>
      </p:pic>
    </p:spTree>
    <p:extLst>
      <p:ext uri="{BB962C8B-B14F-4D97-AF65-F5344CB8AC3E}">
        <p14:creationId xmlns:p14="http://schemas.microsoft.com/office/powerpoint/2010/main" val="3121335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1619930" y="250372"/>
            <a:ext cx="7772400" cy="1143000"/>
          </a:xfrm>
        </p:spPr>
        <p:txBody>
          <a:bodyPr/>
          <a:lstStyle/>
          <a:p>
            <a:pPr>
              <a:defRPr/>
            </a:pPr>
            <a:r>
              <a:rPr lang="en-US" sz="3200" dirty="0"/>
              <a:t>Examples of Sign – Flagging, example #1:</a:t>
            </a:r>
          </a:p>
        </p:txBody>
      </p:sp>
      <p:pic>
        <p:nvPicPr>
          <p:cNvPr id="110595" name="Picture 7" descr="flagging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47258" y="1175658"/>
            <a:ext cx="7324725" cy="4929188"/>
          </a:xfrm>
          <a:noFill/>
        </p:spPr>
      </p:pic>
    </p:spTree>
    <p:extLst>
      <p:ext uri="{BB962C8B-B14F-4D97-AF65-F5344CB8AC3E}">
        <p14:creationId xmlns:p14="http://schemas.microsoft.com/office/powerpoint/2010/main" val="2447016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1936297" y="321128"/>
            <a:ext cx="7772400" cy="1143000"/>
          </a:xfrm>
        </p:spPr>
        <p:txBody>
          <a:bodyPr/>
          <a:lstStyle/>
          <a:p>
            <a:pPr>
              <a:defRPr/>
            </a:pPr>
            <a:r>
              <a:rPr lang="en-US" sz="3200" dirty="0"/>
              <a:t>Examples of Sign – Flagging, example #2</a:t>
            </a:r>
            <a:endParaRPr lang="en-US" sz="3200" dirty="0">
              <a:effectLst>
                <a:outerShdw blurRad="38100" dist="38100" dir="2700000" algn="tl">
                  <a:srgbClr val="000000"/>
                </a:outerShdw>
              </a:effectLst>
            </a:endParaRPr>
          </a:p>
        </p:txBody>
      </p:sp>
      <p:pic>
        <p:nvPicPr>
          <p:cNvPr id="111619" name="Picture 5" descr="flagging 2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754086" y="1240972"/>
            <a:ext cx="6781800" cy="5086350"/>
          </a:xfrm>
          <a:noFill/>
        </p:spPr>
      </p:pic>
    </p:spTree>
    <p:extLst>
      <p:ext uri="{BB962C8B-B14F-4D97-AF65-F5344CB8AC3E}">
        <p14:creationId xmlns:p14="http://schemas.microsoft.com/office/powerpoint/2010/main" val="3728686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968272" y="426244"/>
            <a:ext cx="8046585" cy="1143000"/>
          </a:xfrm>
        </p:spPr>
        <p:txBody>
          <a:bodyPr/>
          <a:lstStyle/>
          <a:p>
            <a:pPr>
              <a:defRPr/>
            </a:pPr>
            <a:r>
              <a:rPr lang="en-US" sz="3200" dirty="0"/>
              <a:t>Examples of Sign – Shine</a:t>
            </a:r>
          </a:p>
        </p:txBody>
      </p:sp>
      <p:pic>
        <p:nvPicPr>
          <p:cNvPr id="112643" name="Picture 9" descr="shine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895600" y="1219200"/>
            <a:ext cx="7010400" cy="5257800"/>
          </a:xfrm>
          <a:noFill/>
        </p:spPr>
      </p:pic>
    </p:spTree>
    <p:extLst>
      <p:ext uri="{BB962C8B-B14F-4D97-AF65-F5344CB8AC3E}">
        <p14:creationId xmlns:p14="http://schemas.microsoft.com/office/powerpoint/2010/main" val="484382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921544" y="278607"/>
            <a:ext cx="9601200" cy="1485900"/>
          </a:xfrm>
        </p:spPr>
        <p:txBody>
          <a:bodyPr>
            <a:normAutofit/>
          </a:bodyPr>
          <a:lstStyle/>
          <a:p>
            <a:r>
              <a:rPr lang="en-US" sz="3600" dirty="0"/>
              <a:t>Examples of Sign – Grass Stalk Damage – Bent Stalk / Lug</a:t>
            </a:r>
            <a:endParaRPr lang="en-US" altLang="en-US" sz="2800" dirty="0"/>
          </a:p>
        </p:txBody>
      </p:sp>
      <p:pic>
        <p:nvPicPr>
          <p:cNvPr id="113667" name="Picture 19" descr="bent grass - small"/>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956719" y="1202531"/>
            <a:ext cx="7442200" cy="5581650"/>
          </a:xfrm>
          <a:noFill/>
        </p:spPr>
      </p:pic>
    </p:spTree>
    <p:extLst>
      <p:ext uri="{BB962C8B-B14F-4D97-AF65-F5344CB8AC3E}">
        <p14:creationId xmlns:p14="http://schemas.microsoft.com/office/powerpoint/2010/main" val="39668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Pre-Planning and Preparation</a:t>
            </a:r>
          </a:p>
        </p:txBody>
      </p:sp>
      <p:sp>
        <p:nvSpPr>
          <p:cNvPr id="3" name="Content Placeholder 2"/>
          <p:cNvSpPr>
            <a:spLocks noGrp="1"/>
          </p:cNvSpPr>
          <p:nvPr>
            <p:ph idx="1"/>
          </p:nvPr>
        </p:nvSpPr>
        <p:spPr>
          <a:xfrm>
            <a:off x="1371600" y="1837944"/>
            <a:ext cx="9601200" cy="3581400"/>
          </a:xfrm>
        </p:spPr>
        <p:txBody>
          <a:bodyPr>
            <a:noAutofit/>
          </a:bodyPr>
          <a:lstStyle/>
          <a:p>
            <a:r>
              <a:rPr lang="en-US" sz="2400" dirty="0"/>
              <a:t>Training</a:t>
            </a:r>
          </a:p>
          <a:p>
            <a:r>
              <a:rPr lang="en-US" sz="2400" dirty="0"/>
              <a:t>Pre-plans </a:t>
            </a:r>
          </a:p>
          <a:p>
            <a:r>
              <a:rPr lang="en-US" sz="2400" dirty="0"/>
              <a:t>Equipment</a:t>
            </a:r>
          </a:p>
          <a:p>
            <a:r>
              <a:rPr lang="en-US" sz="2400" dirty="0"/>
              <a:t>Mitigation </a:t>
            </a:r>
          </a:p>
          <a:p>
            <a:pPr lvl="1"/>
            <a:r>
              <a:rPr lang="en-US" sz="2400" dirty="0"/>
              <a:t>Georgia Appalachian Trail Club – SAR</a:t>
            </a:r>
          </a:p>
          <a:p>
            <a:pPr lvl="2"/>
            <a:r>
              <a:rPr lang="en-US" sz="2000" dirty="0"/>
              <a:t>Get out on the trail and look for confusing markers or areas that need attention to prevent incidents</a:t>
            </a:r>
          </a:p>
          <a:p>
            <a:pPr lvl="1"/>
            <a:r>
              <a:rPr lang="en-US" sz="2400" dirty="0"/>
              <a:t>“Hug-A-Tree” program (NASAR) – demonstrates what youth should do if they get lost </a:t>
            </a:r>
          </a:p>
        </p:txBody>
      </p:sp>
    </p:spTree>
    <p:extLst>
      <p:ext uri="{BB962C8B-B14F-4D97-AF65-F5344CB8AC3E}">
        <p14:creationId xmlns:p14="http://schemas.microsoft.com/office/powerpoint/2010/main" val="1885827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1143000" y="385763"/>
            <a:ext cx="9601200" cy="1485900"/>
          </a:xfrm>
        </p:spPr>
        <p:txBody>
          <a:bodyPr/>
          <a:lstStyle/>
          <a:p>
            <a:pPr>
              <a:defRPr/>
            </a:pPr>
            <a:r>
              <a:rPr lang="en-US" sz="3600" dirty="0"/>
              <a:t>Examples of Sign – Toe Mark</a:t>
            </a:r>
            <a:endParaRPr lang="en-US" sz="3600" b="1" dirty="0"/>
          </a:p>
        </p:txBody>
      </p:sp>
      <p:pic>
        <p:nvPicPr>
          <p:cNvPr id="114691" name="Picture 9" descr="toe dig 1 - small"/>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tretch>
            <a:fillRect/>
          </a:stretch>
        </p:blipFill>
        <p:spPr>
          <a:xfrm>
            <a:off x="4457701" y="1280056"/>
            <a:ext cx="4166736" cy="5294575"/>
          </a:xfrm>
          <a:noFill/>
        </p:spPr>
      </p:pic>
    </p:spTree>
    <p:extLst>
      <p:ext uri="{BB962C8B-B14F-4D97-AF65-F5344CB8AC3E}">
        <p14:creationId xmlns:p14="http://schemas.microsoft.com/office/powerpoint/2010/main" val="2182435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985837" y="378618"/>
            <a:ext cx="9601200" cy="1485900"/>
          </a:xfrm>
        </p:spPr>
        <p:txBody>
          <a:bodyPr/>
          <a:lstStyle/>
          <a:p>
            <a:pPr eaLnBrk="1" hangingPunct="1">
              <a:defRPr/>
            </a:pPr>
            <a:r>
              <a:rPr lang="en-US" sz="3600" b="1" dirty="0"/>
              <a:t>Aging sign and tracks is sometimes necessary to maintain a sign line </a:t>
            </a:r>
          </a:p>
        </p:txBody>
      </p:sp>
      <p:sp>
        <p:nvSpPr>
          <p:cNvPr id="116739" name="Rectangle 3"/>
          <p:cNvSpPr>
            <a:spLocks noGrp="1" noChangeArrowheads="1"/>
          </p:cNvSpPr>
          <p:nvPr>
            <p:ph idx="1"/>
          </p:nvPr>
        </p:nvSpPr>
        <p:spPr>
          <a:xfrm>
            <a:off x="1129733" y="1723343"/>
            <a:ext cx="10561524" cy="4797199"/>
          </a:xfrm>
        </p:spPr>
        <p:txBody>
          <a:bodyPr>
            <a:noAutofit/>
          </a:bodyPr>
          <a:lstStyle/>
          <a:p>
            <a:pPr eaLnBrk="1" hangingPunct="1"/>
            <a:r>
              <a:rPr lang="en-US" altLang="en-US" sz="2400" dirty="0">
                <a:solidFill>
                  <a:schemeClr val="tx1"/>
                </a:solidFill>
              </a:rPr>
              <a:t>Any material or environment that can show sign will be affected by the forces of nature. These can be split into two broad categories, biological and mechanical.</a:t>
            </a:r>
          </a:p>
          <a:p>
            <a:pPr eaLnBrk="1" hangingPunct="1"/>
            <a:r>
              <a:rPr lang="en-US" altLang="en-US" sz="2400" dirty="0">
                <a:solidFill>
                  <a:schemeClr val="tx1"/>
                </a:solidFill>
              </a:rPr>
              <a:t>Biological forces are those which affect living things and usually involve healing or decomposing.</a:t>
            </a:r>
          </a:p>
          <a:p>
            <a:pPr lvl="1" eaLnBrk="1" hangingPunct="1"/>
            <a:r>
              <a:rPr lang="en-US" altLang="en-US" dirty="0">
                <a:solidFill>
                  <a:schemeClr val="tx1"/>
                </a:solidFill>
              </a:rPr>
              <a:t>Fresh breaks, bruising, bending, and other natural disturbances can be studied.</a:t>
            </a:r>
          </a:p>
          <a:p>
            <a:pPr eaLnBrk="1" hangingPunct="1"/>
            <a:r>
              <a:rPr lang="en-US" altLang="en-US" sz="2400" dirty="0">
                <a:solidFill>
                  <a:schemeClr val="tx1"/>
                </a:solidFill>
              </a:rPr>
              <a:t>Mechanical forces are those which cause sign to be obliterated over time. These can be either natural or man-made.</a:t>
            </a:r>
          </a:p>
          <a:p>
            <a:pPr lvl="1"/>
            <a:r>
              <a:rPr lang="en-US" altLang="en-US" dirty="0">
                <a:solidFill>
                  <a:schemeClr val="tx1"/>
                </a:solidFill>
              </a:rPr>
              <a:t>Natural forces are air, sand, rain, dust, leaves, insects, snow, other animals, </a:t>
            </a:r>
            <a:r>
              <a:rPr lang="en-US" altLang="en-US" dirty="0" err="1">
                <a:solidFill>
                  <a:schemeClr val="tx1"/>
                </a:solidFill>
              </a:rPr>
              <a:t>etc</a:t>
            </a:r>
            <a:r>
              <a:rPr lang="en-US" altLang="en-US" dirty="0">
                <a:solidFill>
                  <a:schemeClr val="tx1"/>
                </a:solidFill>
              </a:rPr>
              <a:t>…</a:t>
            </a:r>
          </a:p>
          <a:p>
            <a:pPr lvl="1"/>
            <a:r>
              <a:rPr lang="en-US" altLang="en-US" dirty="0">
                <a:solidFill>
                  <a:schemeClr val="tx1"/>
                </a:solidFill>
              </a:rPr>
              <a:t>Man-made forces are best described by searchers who are NOT track-aware. Especially well-intentioned searchers on knobby-tired clue erasers…of all types.</a:t>
            </a:r>
          </a:p>
          <a:p>
            <a:pPr eaLnBrk="1" hangingPunct="1"/>
            <a:endParaRPr lang="en-US" altLang="en-US" dirty="0">
              <a:solidFill>
                <a:schemeClr val="tx1"/>
              </a:solidFill>
            </a:endParaRPr>
          </a:p>
        </p:txBody>
      </p:sp>
    </p:spTree>
    <p:extLst>
      <p:ext uri="{BB962C8B-B14F-4D97-AF65-F5344CB8AC3E}">
        <p14:creationId xmlns:p14="http://schemas.microsoft.com/office/powerpoint/2010/main" val="3793271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2362200" y="152400"/>
            <a:ext cx="7772400" cy="609600"/>
          </a:xfrm>
        </p:spPr>
        <p:txBody>
          <a:bodyPr>
            <a:normAutofit/>
          </a:bodyPr>
          <a:lstStyle/>
          <a:p>
            <a:pPr>
              <a:defRPr/>
            </a:pPr>
            <a:r>
              <a:rPr lang="en-US" sz="3600" dirty="0"/>
              <a:t>Examples of Sign – Aging Sign - Fresh</a:t>
            </a:r>
            <a:endParaRPr lang="en-US" sz="3600" b="1" dirty="0">
              <a:effectLst>
                <a:outerShdw blurRad="38100" dist="38100" dir="2700000" algn="tl">
                  <a:srgbClr val="000000"/>
                </a:outerShdw>
              </a:effectLst>
            </a:endParaRPr>
          </a:p>
        </p:txBody>
      </p:sp>
      <p:pic>
        <p:nvPicPr>
          <p:cNvPr id="117763" name="Picture 9" descr="age 1 of 2 - this season leav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838200"/>
            <a:ext cx="8305800" cy="5507038"/>
          </a:xfrm>
          <a:noFill/>
        </p:spPr>
      </p:pic>
    </p:spTree>
    <p:extLst>
      <p:ext uri="{BB962C8B-B14F-4D97-AF65-F5344CB8AC3E}">
        <p14:creationId xmlns:p14="http://schemas.microsoft.com/office/powerpoint/2010/main" val="199231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4" name="Rectangle 4"/>
          <p:cNvSpPr>
            <a:spLocks noChangeArrowheads="1"/>
          </p:cNvSpPr>
          <p:nvPr/>
        </p:nvSpPr>
        <p:spPr bwMode="auto">
          <a:xfrm>
            <a:off x="2362200" y="152400"/>
            <a:ext cx="7772400" cy="609600"/>
          </a:xfrm>
          <a:prstGeom prst="rect">
            <a:avLst/>
          </a:prstGeom>
          <a:noFill/>
          <a:ln w="9525">
            <a:noFill/>
            <a:miter lim="800000"/>
            <a:headEnd/>
            <a:tailEnd/>
          </a:ln>
          <a:effectLst/>
        </p:spPr>
        <p:txBody>
          <a:bodyPr anchor="b"/>
          <a:lstStyle/>
          <a:p>
            <a:pPr>
              <a:defRPr/>
            </a:pPr>
            <a:r>
              <a:rPr lang="en-US" sz="3600" dirty="0"/>
              <a:t>Examples of Sign – Aging Sign - Old</a:t>
            </a:r>
            <a:endParaRPr lang="en-US" sz="3600" b="1" dirty="0">
              <a:solidFill>
                <a:schemeClr val="tx2"/>
              </a:solidFill>
              <a:effectLst>
                <a:outerShdw blurRad="38100" dist="38100" dir="2700000" algn="tl">
                  <a:srgbClr val="000000"/>
                </a:outerShdw>
              </a:effectLst>
            </a:endParaRPr>
          </a:p>
        </p:txBody>
      </p:sp>
      <p:pic>
        <p:nvPicPr>
          <p:cNvPr id="118787" name="Picture 5" descr="age 2 of 2 - last season leave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14600" y="762000"/>
            <a:ext cx="7543800" cy="5659438"/>
          </a:xfrm>
          <a:noFill/>
        </p:spPr>
      </p:pic>
    </p:spTree>
    <p:extLst>
      <p:ext uri="{BB962C8B-B14F-4D97-AF65-F5344CB8AC3E}">
        <p14:creationId xmlns:p14="http://schemas.microsoft.com/office/powerpoint/2010/main" val="407147701"/>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100138" y="457200"/>
            <a:ext cx="9601200" cy="870857"/>
          </a:xfrm>
        </p:spPr>
        <p:txBody>
          <a:bodyPr>
            <a:normAutofit/>
          </a:bodyPr>
          <a:lstStyle/>
          <a:p>
            <a:pPr eaLnBrk="1" hangingPunct="1">
              <a:defRPr/>
            </a:pPr>
            <a:r>
              <a:rPr lang="en-US" sz="4000" dirty="0">
                <a:effectLst>
                  <a:outerShdw blurRad="38100" dist="38100" dir="2700000" algn="tl">
                    <a:srgbClr val="000000"/>
                  </a:outerShdw>
                </a:effectLst>
              </a:rPr>
              <a:t>Night may be the best time to track.</a:t>
            </a:r>
            <a:r>
              <a:rPr lang="en-US" sz="3600" b="1" dirty="0">
                <a:effectLst>
                  <a:outerShdw blurRad="38100" dist="38100" dir="2700000" algn="tl">
                    <a:srgbClr val="000000"/>
                  </a:outerShdw>
                </a:effectLst>
              </a:rPr>
              <a:t> </a:t>
            </a:r>
          </a:p>
        </p:txBody>
      </p:sp>
      <p:sp>
        <p:nvSpPr>
          <p:cNvPr id="98307" name="Rectangle 3"/>
          <p:cNvSpPr>
            <a:spLocks noGrp="1" noChangeArrowheads="1"/>
          </p:cNvSpPr>
          <p:nvPr>
            <p:ph idx="1"/>
          </p:nvPr>
        </p:nvSpPr>
        <p:spPr>
          <a:xfrm>
            <a:off x="1311046" y="1549509"/>
            <a:ext cx="6115050" cy="5123433"/>
          </a:xfrm>
        </p:spPr>
        <p:txBody>
          <a:bodyPr>
            <a:noAutofit/>
          </a:bodyPr>
          <a:lstStyle/>
          <a:p>
            <a:pPr eaLnBrk="1" hangingPunct="1"/>
            <a:r>
              <a:rPr lang="en-US" altLang="en-US" sz="2400" dirty="0">
                <a:solidFill>
                  <a:schemeClr val="tx1"/>
                </a:solidFill>
              </a:rPr>
              <a:t>Trackers have complete control of their light source.</a:t>
            </a:r>
          </a:p>
          <a:p>
            <a:pPr eaLnBrk="1" hangingPunct="1"/>
            <a:r>
              <a:rPr lang="en-US" altLang="en-US" sz="2400" dirty="0">
                <a:solidFill>
                  <a:schemeClr val="tx1"/>
                </a:solidFill>
              </a:rPr>
              <a:t>Only the subject area is lighted so other distracting areas are eliminated and more focus given to the prime sign area.</a:t>
            </a:r>
          </a:p>
          <a:p>
            <a:pPr eaLnBrk="1" hangingPunct="1"/>
            <a:r>
              <a:rPr lang="en-US" altLang="en-US" sz="2400" dirty="0">
                <a:solidFill>
                  <a:schemeClr val="tx1"/>
                </a:solidFill>
              </a:rPr>
              <a:t>The first incident operating period often starts in the evening around dark and trackers may be able to work fairly pristine PLS/LKP. </a:t>
            </a:r>
          </a:p>
          <a:p>
            <a:r>
              <a:rPr lang="en-US" altLang="en-US" sz="2400" dirty="0"/>
              <a:t>Tracking is often a slower process than a typical search assignment</a:t>
            </a:r>
          </a:p>
        </p:txBody>
      </p:sp>
      <p:pic>
        <p:nvPicPr>
          <p:cNvPr id="98308" name="Picture 10" descr="MPj031691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954" y="2159791"/>
            <a:ext cx="3842801" cy="291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098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a:bodyPr>
          <a:lstStyle/>
          <a:p>
            <a:pPr eaLnBrk="1" hangingPunct="1"/>
            <a:r>
              <a:rPr lang="en-US" altLang="en-US" sz="4000" b="1" dirty="0"/>
              <a:t>How many hikers does it take to destroy delicate sign?</a:t>
            </a:r>
          </a:p>
        </p:txBody>
      </p:sp>
      <p:sp>
        <p:nvSpPr>
          <p:cNvPr id="80899" name="Rectangle 3"/>
          <p:cNvSpPr>
            <a:spLocks noGrp="1" noChangeArrowheads="1"/>
          </p:cNvSpPr>
          <p:nvPr>
            <p:ph idx="1"/>
          </p:nvPr>
        </p:nvSpPr>
        <p:spPr/>
        <p:txBody>
          <a:bodyPr>
            <a:normAutofit lnSpcReduction="10000"/>
          </a:bodyPr>
          <a:lstStyle/>
          <a:p>
            <a:pPr eaLnBrk="1" hangingPunct="1">
              <a:lnSpc>
                <a:spcPct val="90000"/>
              </a:lnSpc>
            </a:pPr>
            <a:r>
              <a:rPr lang="en-US" altLang="en-US" sz="2800" dirty="0"/>
              <a:t>One, if they manage to locate and obliterate the only piece of sign available with one tire, step or stumble</a:t>
            </a:r>
          </a:p>
          <a:p>
            <a:pPr eaLnBrk="1" hangingPunct="1">
              <a:lnSpc>
                <a:spcPct val="90000"/>
              </a:lnSpc>
            </a:pPr>
            <a:r>
              <a:rPr lang="en-US" altLang="en-US" sz="2800" dirty="0"/>
              <a:t>Possibly more than 100, if conditions are favorable</a:t>
            </a:r>
          </a:p>
          <a:p>
            <a:pPr eaLnBrk="1" hangingPunct="1">
              <a:lnSpc>
                <a:spcPct val="90000"/>
              </a:lnSpc>
            </a:pPr>
            <a:r>
              <a:rPr lang="en-US" altLang="en-US" sz="2800" dirty="0"/>
              <a:t>Mark Gleason, a JHPS tracker, had identified a single set of tracks and followed them until a group of hikers approached. He sat and watched as 3 groups totaling 97 hikers passed through where he was tracking</a:t>
            </a:r>
          </a:p>
          <a:p>
            <a:pPr eaLnBrk="1" hangingPunct="1">
              <a:lnSpc>
                <a:spcPct val="90000"/>
              </a:lnSpc>
            </a:pPr>
            <a:r>
              <a:rPr lang="en-US" altLang="en-US" sz="2800" dirty="0"/>
              <a:t>6 tracks still survived</a:t>
            </a:r>
          </a:p>
        </p:txBody>
      </p:sp>
    </p:spTree>
    <p:extLst>
      <p:ext uri="{BB962C8B-B14F-4D97-AF65-F5344CB8AC3E}">
        <p14:creationId xmlns:p14="http://schemas.microsoft.com/office/powerpoint/2010/main" val="3587871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1007268" y="392906"/>
            <a:ext cx="9601200" cy="1485900"/>
          </a:xfrm>
        </p:spPr>
        <p:txBody>
          <a:bodyPr/>
          <a:lstStyle/>
          <a:p>
            <a:pPr eaLnBrk="1" hangingPunct="1">
              <a:defRPr/>
            </a:pPr>
            <a:r>
              <a:rPr lang="en-US" sz="3200" dirty="0">
                <a:effectLst>
                  <a:outerShdw blurRad="38100" dist="38100" dir="2700000" algn="tl">
                    <a:srgbClr val="000000"/>
                  </a:outerShdw>
                </a:effectLst>
              </a:rPr>
              <a:t>To stay on track, learn how to read sign to find the location of the next sign, even when difficult</a:t>
            </a:r>
          </a:p>
        </p:txBody>
      </p:sp>
      <p:sp>
        <p:nvSpPr>
          <p:cNvPr id="119811" name="Rectangle 3"/>
          <p:cNvSpPr>
            <a:spLocks noGrp="1" noChangeArrowheads="1"/>
          </p:cNvSpPr>
          <p:nvPr>
            <p:ph type="body" sz="half" idx="4294967295"/>
          </p:nvPr>
        </p:nvSpPr>
        <p:spPr>
          <a:xfrm>
            <a:off x="1319559" y="1878806"/>
            <a:ext cx="7477068" cy="3836195"/>
          </a:xfrm>
        </p:spPr>
        <p:txBody>
          <a:bodyPr>
            <a:normAutofit/>
          </a:bodyPr>
          <a:lstStyle/>
          <a:p>
            <a:pPr eaLnBrk="1" hangingPunct="1">
              <a:lnSpc>
                <a:spcPct val="80000"/>
              </a:lnSpc>
            </a:pPr>
            <a:r>
              <a:rPr lang="en-US" altLang="en-US" sz="2400" dirty="0">
                <a:solidFill>
                  <a:schemeClr val="tx1"/>
                </a:solidFill>
              </a:rPr>
              <a:t>Look in all directions. Sign and tracks aren’t two dimensional</a:t>
            </a:r>
          </a:p>
          <a:p>
            <a:pPr eaLnBrk="1" hangingPunct="1">
              <a:lnSpc>
                <a:spcPct val="80000"/>
              </a:lnSpc>
            </a:pPr>
            <a:r>
              <a:rPr lang="en-US" altLang="en-US" sz="2400" dirty="0">
                <a:solidFill>
                  <a:schemeClr val="tx1"/>
                </a:solidFill>
              </a:rPr>
              <a:t>Sign cutting (NOT “Track Jumping”)</a:t>
            </a:r>
          </a:p>
          <a:p>
            <a:pPr eaLnBrk="1" hangingPunct="1">
              <a:lnSpc>
                <a:spcPct val="80000"/>
              </a:lnSpc>
            </a:pPr>
            <a:r>
              <a:rPr lang="en-US" altLang="en-US" sz="2400" dirty="0">
                <a:solidFill>
                  <a:schemeClr val="tx1"/>
                </a:solidFill>
              </a:rPr>
              <a:t>Reading track sign correctly will help you focus on subsequent clues and to STAY ON TRACK</a:t>
            </a:r>
          </a:p>
          <a:p>
            <a:pPr eaLnBrk="1" hangingPunct="1">
              <a:lnSpc>
                <a:spcPct val="80000"/>
              </a:lnSpc>
            </a:pPr>
            <a:r>
              <a:rPr lang="en-US" altLang="en-US" sz="2400" dirty="0">
                <a:solidFill>
                  <a:schemeClr val="tx1"/>
                </a:solidFill>
              </a:rPr>
              <a:t>Don’t look for the whole, </a:t>
            </a:r>
            <a:r>
              <a:rPr lang="en-US" altLang="en-US" sz="2400" b="1" u="sng" dirty="0">
                <a:solidFill>
                  <a:schemeClr val="tx1"/>
                </a:solidFill>
              </a:rPr>
              <a:t>look for the parts</a:t>
            </a:r>
            <a:r>
              <a:rPr lang="en-US" altLang="en-US" sz="2400" dirty="0">
                <a:solidFill>
                  <a:schemeClr val="tx1"/>
                </a:solidFill>
              </a:rPr>
              <a:t>. When the parts are found, the whole can be compiled.</a:t>
            </a:r>
          </a:p>
          <a:p>
            <a:pPr eaLnBrk="1" hangingPunct="1">
              <a:lnSpc>
                <a:spcPct val="80000"/>
              </a:lnSpc>
            </a:pPr>
            <a:r>
              <a:rPr lang="en-US" altLang="en-US" sz="2400" dirty="0">
                <a:solidFill>
                  <a:schemeClr val="tx1"/>
                </a:solidFill>
              </a:rPr>
              <a:t>HINT: Sometimes you may be able to determine where sign is NOT to help focus on the correct sign</a:t>
            </a:r>
          </a:p>
          <a:p>
            <a:pPr eaLnBrk="1" hangingPunct="1">
              <a:lnSpc>
                <a:spcPct val="80000"/>
              </a:lnSpc>
              <a:buFont typeface="Wingdings" panose="05000000000000000000" pitchFamily="2" charset="2"/>
              <a:buNone/>
            </a:pPr>
            <a:endParaRPr lang="en-US" alt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6269">
            <a:off x="9465583" y="1057151"/>
            <a:ext cx="1572904" cy="5072312"/>
          </a:xfrm>
          <a:prstGeom prst="rect">
            <a:avLst/>
          </a:prstGeom>
        </p:spPr>
      </p:pic>
    </p:spTree>
    <p:extLst>
      <p:ext uri="{BB962C8B-B14F-4D97-AF65-F5344CB8AC3E}">
        <p14:creationId xmlns:p14="http://schemas.microsoft.com/office/powerpoint/2010/main" val="964819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978693" y="542925"/>
            <a:ext cx="10086975" cy="850106"/>
          </a:xfrm>
        </p:spPr>
        <p:txBody>
          <a:bodyPr/>
          <a:lstStyle/>
          <a:p>
            <a:pPr eaLnBrk="1" hangingPunct="1">
              <a:defRPr/>
            </a:pPr>
            <a:r>
              <a:rPr lang="en-US" sz="3400" b="1" dirty="0"/>
              <a:t>Tracking skills require much practice to improve</a:t>
            </a:r>
          </a:p>
        </p:txBody>
      </p:sp>
      <p:pic>
        <p:nvPicPr>
          <p:cNvPr id="121860" name="Picture 4" descr="boot prin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414463" y="1630364"/>
            <a:ext cx="3424237" cy="4565649"/>
          </a:xfrm>
          <a:noFill/>
        </p:spPr>
      </p:pic>
      <p:sp>
        <p:nvSpPr>
          <p:cNvPr id="121859" name="Rectangle 3"/>
          <p:cNvSpPr>
            <a:spLocks noGrp="1" noChangeArrowheads="1"/>
          </p:cNvSpPr>
          <p:nvPr>
            <p:ph sz="half" idx="2"/>
          </p:nvPr>
        </p:nvSpPr>
        <p:spPr>
          <a:xfrm>
            <a:off x="5450681" y="1914525"/>
            <a:ext cx="6115050" cy="3952875"/>
          </a:xfrm>
        </p:spPr>
        <p:txBody>
          <a:bodyPr>
            <a:noAutofit/>
          </a:bodyPr>
          <a:lstStyle/>
          <a:p>
            <a:pPr eaLnBrk="1" hangingPunct="1">
              <a:lnSpc>
                <a:spcPct val="90000"/>
              </a:lnSpc>
            </a:pPr>
            <a:r>
              <a:rPr lang="en-US" altLang="en-US" dirty="0">
                <a:solidFill>
                  <a:schemeClr val="tx1"/>
                </a:solidFill>
              </a:rPr>
              <a:t>Team approach will assist in learning and performance.</a:t>
            </a:r>
          </a:p>
          <a:p>
            <a:pPr eaLnBrk="1" hangingPunct="1">
              <a:lnSpc>
                <a:spcPct val="90000"/>
              </a:lnSpc>
            </a:pPr>
            <a:r>
              <a:rPr lang="en-US" altLang="en-US" dirty="0">
                <a:solidFill>
                  <a:schemeClr val="tx1"/>
                </a:solidFill>
              </a:rPr>
              <a:t>“Dirt – time” spent studying tracks, compression information and specific pressure release characteristics is a must to progress as a tracker.</a:t>
            </a:r>
          </a:p>
          <a:p>
            <a:pPr eaLnBrk="1" hangingPunct="1">
              <a:lnSpc>
                <a:spcPct val="90000"/>
              </a:lnSpc>
            </a:pPr>
            <a:r>
              <a:rPr lang="en-US" altLang="en-US" dirty="0">
                <a:solidFill>
                  <a:schemeClr val="tx1"/>
                </a:solidFill>
              </a:rPr>
              <a:t>A “track box” is suggested by some to allow practice year round. Also allows careful study aging and other effects in a controlled setting or to gain some practice even during inclement weather.</a:t>
            </a:r>
            <a:endParaRPr lang="en-US" altLang="en-US" sz="1600" dirty="0">
              <a:solidFill>
                <a:schemeClr val="tx1"/>
              </a:solidFill>
            </a:endParaRPr>
          </a:p>
          <a:p>
            <a:pPr eaLnBrk="1" hangingPunct="1">
              <a:lnSpc>
                <a:spcPct val="90000"/>
              </a:lnSpc>
              <a:buFont typeface="Wingdings" panose="05000000000000000000" pitchFamily="2" charset="2"/>
              <a:buNone/>
            </a:pPr>
            <a:endParaRPr lang="en-US" altLang="en-US" sz="1600" dirty="0">
              <a:solidFill>
                <a:schemeClr val="tx1"/>
              </a:solidFill>
            </a:endParaRPr>
          </a:p>
          <a:p>
            <a:pPr eaLnBrk="1" hangingPunct="1">
              <a:lnSpc>
                <a:spcPct val="90000"/>
              </a:lnSpc>
            </a:pPr>
            <a:endParaRPr lang="en-US" altLang="en-US" sz="1600" dirty="0">
              <a:solidFill>
                <a:schemeClr val="tx1"/>
              </a:solidFill>
            </a:endParaRPr>
          </a:p>
        </p:txBody>
      </p:sp>
    </p:spTree>
    <p:extLst>
      <p:ext uri="{BB962C8B-B14F-4D97-AF65-F5344CB8AC3E}">
        <p14:creationId xmlns:p14="http://schemas.microsoft.com/office/powerpoint/2010/main" val="2719840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985838" y="571500"/>
            <a:ext cx="9601200" cy="964406"/>
          </a:xfrm>
        </p:spPr>
        <p:txBody>
          <a:bodyPr/>
          <a:lstStyle/>
          <a:p>
            <a:pPr>
              <a:defRPr/>
            </a:pPr>
            <a:r>
              <a:rPr lang="en-US" altLang="en-US" sz="3600" b="1" dirty="0"/>
              <a:t>A few Tracking Myths</a:t>
            </a:r>
            <a:endParaRPr lang="en-US" sz="3400" b="1" dirty="0"/>
          </a:p>
        </p:txBody>
      </p:sp>
      <p:sp>
        <p:nvSpPr>
          <p:cNvPr id="2" name="Content Placeholder 1"/>
          <p:cNvSpPr>
            <a:spLocks noGrp="1"/>
          </p:cNvSpPr>
          <p:nvPr>
            <p:ph sz="half" idx="2"/>
          </p:nvPr>
        </p:nvSpPr>
        <p:spPr>
          <a:xfrm>
            <a:off x="1269207" y="1535906"/>
            <a:ext cx="9753599" cy="3886201"/>
          </a:xfrm>
        </p:spPr>
        <p:txBody>
          <a:bodyPr>
            <a:noAutofit/>
          </a:bodyPr>
          <a:lstStyle/>
          <a:p>
            <a:pPr>
              <a:lnSpc>
                <a:spcPct val="80000"/>
              </a:lnSpc>
              <a:buClr>
                <a:srgbClr val="FFFFFF"/>
              </a:buClr>
              <a:buSzPct val="110000"/>
            </a:pPr>
            <a:r>
              <a:rPr lang="en-US" altLang="en-US" sz="2800" dirty="0"/>
              <a:t>The average person is unable to learn the necessary skills to be effective (or an almost supernatural insight is required).  </a:t>
            </a:r>
          </a:p>
          <a:p>
            <a:pPr>
              <a:lnSpc>
                <a:spcPct val="80000"/>
              </a:lnSpc>
              <a:buClr>
                <a:srgbClr val="FFFFFF"/>
              </a:buClr>
              <a:buSzPct val="110000"/>
            </a:pPr>
            <a:r>
              <a:rPr lang="en-US" altLang="en-US" sz="2800" dirty="0"/>
              <a:t>Search leaders or IC are the best persons to determine if tracking could be effective.  </a:t>
            </a:r>
          </a:p>
          <a:p>
            <a:pPr>
              <a:lnSpc>
                <a:spcPct val="80000"/>
              </a:lnSpc>
              <a:buClr>
                <a:srgbClr val="FFFFFF"/>
              </a:buClr>
              <a:buSzPct val="110000"/>
            </a:pPr>
            <a:r>
              <a:rPr lang="en-US" altLang="en-US" sz="2800" dirty="0"/>
              <a:t>Tracks disappear in the rain or inclement weather.</a:t>
            </a:r>
          </a:p>
          <a:p>
            <a:pPr>
              <a:lnSpc>
                <a:spcPct val="80000"/>
              </a:lnSpc>
              <a:buClr>
                <a:srgbClr val="FFFFFF"/>
              </a:buClr>
              <a:buSzPct val="110000"/>
            </a:pPr>
            <a:r>
              <a:rPr lang="en-US" altLang="en-US" sz="2800" dirty="0"/>
              <a:t>Tracks are easily contaminated by family and searchers and this destroys the ability for tracking to be useful.</a:t>
            </a:r>
          </a:p>
          <a:p>
            <a:pPr>
              <a:lnSpc>
                <a:spcPct val="80000"/>
              </a:lnSpc>
              <a:buClr>
                <a:srgbClr val="FFFFFF"/>
              </a:buClr>
              <a:buSzPct val="110000"/>
            </a:pPr>
            <a:r>
              <a:rPr lang="en-US" altLang="en-US" sz="2800" dirty="0"/>
              <a:t>The subject is believed to have traveled mostly hard surfaces so no track evidence will be available.</a:t>
            </a:r>
          </a:p>
          <a:p>
            <a:pPr>
              <a:lnSpc>
                <a:spcPct val="80000"/>
              </a:lnSpc>
              <a:buClr>
                <a:srgbClr val="FFFFFF"/>
              </a:buClr>
              <a:buSzPct val="110000"/>
            </a:pPr>
            <a:r>
              <a:rPr lang="en-US" altLang="en-US" sz="2800" dirty="0"/>
              <a:t>Forest floors covered in leaves will not be trackable.</a:t>
            </a:r>
          </a:p>
          <a:p>
            <a:endParaRPr lang="en-US" sz="2400" dirty="0"/>
          </a:p>
        </p:txBody>
      </p:sp>
      <p:sp>
        <p:nvSpPr>
          <p:cNvPr id="75781" name="Line 8"/>
          <p:cNvSpPr>
            <a:spLocks noChangeShapeType="1"/>
          </p:cNvSpPr>
          <p:nvPr/>
        </p:nvSpPr>
        <p:spPr bwMode="auto">
          <a:xfrm>
            <a:off x="8991600" y="64008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Tree>
    <p:extLst>
      <p:ext uri="{BB962C8B-B14F-4D97-AF65-F5344CB8AC3E}">
        <p14:creationId xmlns:p14="http://schemas.microsoft.com/office/powerpoint/2010/main" val="4130358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en-US"/>
              <a:t>Summary</a:t>
            </a:r>
          </a:p>
        </p:txBody>
      </p:sp>
      <p:sp>
        <p:nvSpPr>
          <p:cNvPr id="123907" name="Rectangle 3"/>
          <p:cNvSpPr>
            <a:spLocks noGrp="1" noChangeArrowheads="1"/>
          </p:cNvSpPr>
          <p:nvPr>
            <p:ph idx="1"/>
          </p:nvPr>
        </p:nvSpPr>
        <p:spPr>
          <a:xfrm>
            <a:off x="1557337" y="1757363"/>
            <a:ext cx="9601200" cy="3581400"/>
          </a:xfrm>
        </p:spPr>
        <p:txBody>
          <a:bodyPr>
            <a:noAutofit/>
          </a:bodyPr>
          <a:lstStyle/>
          <a:p>
            <a:pPr eaLnBrk="1" hangingPunct="1">
              <a:lnSpc>
                <a:spcPct val="90000"/>
              </a:lnSpc>
            </a:pPr>
            <a:r>
              <a:rPr lang="en-US" altLang="en-US" sz="2800" dirty="0"/>
              <a:t>We have reviewed a basic search approach and how important looking for clues and tracks are, compared to just looking for a person or body.</a:t>
            </a:r>
          </a:p>
          <a:p>
            <a:pPr eaLnBrk="1" hangingPunct="1">
              <a:lnSpc>
                <a:spcPct val="90000"/>
              </a:lnSpc>
            </a:pPr>
            <a:r>
              <a:rPr lang="en-US" altLang="en-US" sz="2800" dirty="0"/>
              <a:t>Tracking skills must be practiced to become proficient at finding clues, then progress to reading sign. </a:t>
            </a:r>
          </a:p>
          <a:p>
            <a:pPr>
              <a:lnSpc>
                <a:spcPct val="90000"/>
              </a:lnSpc>
            </a:pPr>
            <a:r>
              <a:rPr lang="en-US" altLang="en-US" sz="2800" dirty="0">
                <a:solidFill>
                  <a:schemeClr val="tx1"/>
                </a:solidFill>
              </a:rPr>
              <a:t>Keep within limits of your expertise. Do not be tempted or drawn to presume or state more than you have personally discovered or are certain of.</a:t>
            </a:r>
            <a:endParaRPr lang="en-US" altLang="en-US" sz="2800" dirty="0"/>
          </a:p>
          <a:p>
            <a:pPr eaLnBrk="1" hangingPunct="1">
              <a:lnSpc>
                <a:spcPct val="90000"/>
              </a:lnSpc>
            </a:pPr>
            <a:r>
              <a:rPr lang="en-US" altLang="en-US" sz="2800" dirty="0"/>
              <a:t>Tracking is an important skill that can be a valuable resource on every callout. </a:t>
            </a:r>
          </a:p>
        </p:txBody>
      </p:sp>
    </p:spTree>
    <p:extLst>
      <p:ext uri="{BB962C8B-B14F-4D97-AF65-F5344CB8AC3E}">
        <p14:creationId xmlns:p14="http://schemas.microsoft.com/office/powerpoint/2010/main" val="2001068984"/>
      </p:ext>
    </p:extLst>
  </p:cSld>
  <p:clrMapOvr>
    <a:masterClrMapping/>
  </p:clrMapOvr>
  <p:transition>
    <p:check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Evolving Incident</a:t>
            </a:r>
          </a:p>
        </p:txBody>
      </p:sp>
      <p:sp>
        <p:nvSpPr>
          <p:cNvPr id="3" name="Content Placeholder 2"/>
          <p:cNvSpPr>
            <a:spLocks noGrp="1"/>
          </p:cNvSpPr>
          <p:nvPr>
            <p:ph idx="1"/>
          </p:nvPr>
        </p:nvSpPr>
        <p:spPr>
          <a:xfrm>
            <a:off x="1285102" y="2759572"/>
            <a:ext cx="9601200" cy="3581400"/>
          </a:xfrm>
        </p:spPr>
        <p:txBody>
          <a:bodyPr>
            <a:normAutofit lnSpcReduction="10000"/>
          </a:bodyPr>
          <a:lstStyle/>
          <a:p>
            <a:r>
              <a:rPr lang="en-US" sz="2400" dirty="0"/>
              <a:t>Reflex Tasking</a:t>
            </a:r>
          </a:p>
          <a:p>
            <a:pPr lvl="1"/>
            <a:r>
              <a:rPr lang="en-US" sz="2400" i="0" dirty="0"/>
              <a:t>C</a:t>
            </a:r>
            <a:r>
              <a:rPr lang="en-US" sz="2200" dirty="0"/>
              <a:t>ontainment, Strike Teams</a:t>
            </a:r>
          </a:p>
          <a:p>
            <a:r>
              <a:rPr lang="en-US" sz="2400" dirty="0"/>
              <a:t>Resources – What do I have and need?</a:t>
            </a:r>
          </a:p>
          <a:p>
            <a:pPr lvl="1"/>
            <a:r>
              <a:rPr lang="en-US" sz="2200" i="0" dirty="0"/>
              <a:t>Specialized resources – dogs, trackers, etc.</a:t>
            </a:r>
          </a:p>
          <a:p>
            <a:r>
              <a:rPr lang="en-US" sz="2400" dirty="0"/>
              <a:t>Tactics – lost person behavior, search management techniques</a:t>
            </a:r>
          </a:p>
          <a:p>
            <a:r>
              <a:rPr lang="en-US" sz="2400" dirty="0"/>
              <a:t>Communications</a:t>
            </a:r>
          </a:p>
          <a:p>
            <a:pPr lvl="1"/>
            <a:r>
              <a:rPr lang="en-US" sz="2200" i="0" dirty="0"/>
              <a:t>Medium, Convention, Hierarchy</a:t>
            </a:r>
          </a:p>
          <a:p>
            <a:r>
              <a:rPr lang="en-US" sz="2400" dirty="0"/>
              <a:t>Management/Command Post – NIMS/ICS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886" y="4208453"/>
            <a:ext cx="3196281" cy="21325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944" y="280561"/>
            <a:ext cx="4534309" cy="3389396"/>
          </a:xfrm>
          <a:prstGeom prst="rect">
            <a:avLst/>
          </a:prstGeom>
        </p:spPr>
      </p:pic>
    </p:spTree>
    <p:extLst>
      <p:ext uri="{BB962C8B-B14F-4D97-AF65-F5344CB8AC3E}">
        <p14:creationId xmlns:p14="http://schemas.microsoft.com/office/powerpoint/2010/main" val="36169395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857250" y="571500"/>
            <a:ext cx="9601200" cy="685800"/>
          </a:xfrm>
        </p:spPr>
        <p:txBody>
          <a:bodyPr>
            <a:normAutofit/>
          </a:bodyPr>
          <a:lstStyle/>
          <a:p>
            <a:pPr eaLnBrk="1" hangingPunct="1">
              <a:defRPr/>
            </a:pPr>
            <a:r>
              <a:rPr lang="en-US" sz="4000" b="1" dirty="0"/>
              <a:t>Credit and Thanks</a:t>
            </a:r>
          </a:p>
        </p:txBody>
      </p:sp>
      <p:sp>
        <p:nvSpPr>
          <p:cNvPr id="15363" name="Rectangle 3"/>
          <p:cNvSpPr>
            <a:spLocks noGrp="1" noChangeArrowheads="1"/>
          </p:cNvSpPr>
          <p:nvPr>
            <p:ph type="body" sz="half" idx="4294967295"/>
          </p:nvPr>
        </p:nvSpPr>
        <p:spPr>
          <a:xfrm>
            <a:off x="1100137" y="1716881"/>
            <a:ext cx="5510975" cy="3778663"/>
          </a:xfrm>
        </p:spPr>
        <p:txBody>
          <a:bodyPr>
            <a:normAutofit/>
          </a:bodyPr>
          <a:lstStyle/>
          <a:p>
            <a:pPr eaLnBrk="1" hangingPunct="1">
              <a:lnSpc>
                <a:spcPct val="80000"/>
              </a:lnSpc>
            </a:pPr>
            <a:r>
              <a:rPr lang="en-US" altLang="en-US" sz="2400" dirty="0">
                <a:solidFill>
                  <a:schemeClr val="tx1"/>
                </a:solidFill>
              </a:rPr>
              <a:t>Special Thanks to Mark Young, GTA – some of the slides/photography is his.</a:t>
            </a:r>
          </a:p>
          <a:p>
            <a:pPr eaLnBrk="1" hangingPunct="1">
              <a:lnSpc>
                <a:spcPct val="80000"/>
              </a:lnSpc>
            </a:pPr>
            <a:r>
              <a:rPr lang="en-US" altLang="en-US" sz="2400" dirty="0">
                <a:solidFill>
                  <a:schemeClr val="tx1"/>
                </a:solidFill>
              </a:rPr>
              <a:t>Thanks to R. Michael Carter for edits and additions to search management sections, CPAAA, and updating the resources.</a:t>
            </a:r>
          </a:p>
          <a:p>
            <a:pPr eaLnBrk="1" hangingPunct="1">
              <a:lnSpc>
                <a:spcPct val="80000"/>
              </a:lnSpc>
            </a:pPr>
            <a:r>
              <a:rPr lang="en-US" altLang="en-US" sz="2400" dirty="0">
                <a:solidFill>
                  <a:schemeClr val="tx1"/>
                </a:solidFill>
              </a:rPr>
              <a:t>Mostly everything else is directly or indirectly from Jim Greenway (Mountain Pathfinder), NASAR and Joel Hardin (Joel Hardin Professional Trackers).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547104" y="2831039"/>
            <a:ext cx="2960194" cy="3729264"/>
          </a:xfrm>
          <a:prstGeom prst="rect">
            <a:avLst/>
          </a:prstGeom>
        </p:spPr>
      </p:pic>
      <p:pic>
        <p:nvPicPr>
          <p:cNvPr id="15364" name="Picture 5" descr="14243_PehamMANTracking"/>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9010267" y="571500"/>
            <a:ext cx="2386015" cy="3481235"/>
          </a:xfrm>
          <a:noFill/>
        </p:spPr>
      </p:pic>
    </p:spTree>
    <p:extLst>
      <p:ext uri="{BB962C8B-B14F-4D97-AF65-F5344CB8AC3E}">
        <p14:creationId xmlns:p14="http://schemas.microsoft.com/office/powerpoint/2010/main" val="24850394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023937" y="257175"/>
            <a:ext cx="7772400" cy="762000"/>
          </a:xfrm>
        </p:spPr>
        <p:txBody>
          <a:bodyPr/>
          <a:lstStyle/>
          <a:p>
            <a:pPr eaLnBrk="1" hangingPunct="1"/>
            <a:r>
              <a:rPr lang="en-US" altLang="en-US" sz="3600" b="1" dirty="0"/>
              <a:t>Questions?</a:t>
            </a:r>
            <a:endParaRPr lang="en-US" alt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35929" y="871538"/>
            <a:ext cx="10068555" cy="5986462"/>
          </a:xfrm>
          <a:prstGeom prst="rect">
            <a:avLst/>
          </a:prstGeom>
        </p:spPr>
      </p:pic>
      <p:sp>
        <p:nvSpPr>
          <p:cNvPr id="4" name="TextBox 3"/>
          <p:cNvSpPr txBox="1"/>
          <p:nvPr/>
        </p:nvSpPr>
        <p:spPr>
          <a:xfrm>
            <a:off x="1735929" y="6393657"/>
            <a:ext cx="4271963" cy="338554"/>
          </a:xfrm>
          <a:prstGeom prst="rect">
            <a:avLst/>
          </a:prstGeom>
          <a:noFill/>
        </p:spPr>
        <p:txBody>
          <a:bodyPr wrap="square" rtlCol="0">
            <a:spAutoFit/>
          </a:bodyPr>
          <a:lstStyle/>
          <a:p>
            <a:r>
              <a:rPr lang="en-US" sz="1600" dirty="0"/>
              <a:t>Gwinnett CERT – Clue Awareness - 2008 </a:t>
            </a:r>
          </a:p>
        </p:txBody>
      </p:sp>
    </p:spTree>
    <p:extLst>
      <p:ext uri="{BB962C8B-B14F-4D97-AF65-F5344CB8AC3E}">
        <p14:creationId xmlns:p14="http://schemas.microsoft.com/office/powerpoint/2010/main" val="3322704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421606" y="2593181"/>
            <a:ext cx="9601200" cy="1485900"/>
          </a:xfrm>
        </p:spPr>
        <p:txBody>
          <a:bodyPr>
            <a:normAutofit/>
          </a:bodyPr>
          <a:lstStyle/>
          <a:p>
            <a:pPr eaLnBrk="1" hangingPunct="1">
              <a:defRPr/>
            </a:pPr>
            <a:r>
              <a:rPr lang="en-US" sz="4800" b="1" dirty="0">
                <a:solidFill>
                  <a:schemeClr val="hlink"/>
                </a:solidFill>
                <a:effectLst>
                  <a:outerShdw blurRad="38100" dist="38100" dir="2700000" algn="tl">
                    <a:srgbClr val="000000"/>
                  </a:outerShdw>
                </a:effectLst>
              </a:rPr>
              <a:t>RESOURCES AND ADDITIONAL INFORMATION</a:t>
            </a:r>
          </a:p>
        </p:txBody>
      </p:sp>
    </p:spTree>
    <p:extLst>
      <p:ext uri="{BB962C8B-B14F-4D97-AF65-F5344CB8AC3E}">
        <p14:creationId xmlns:p14="http://schemas.microsoft.com/office/powerpoint/2010/main" val="1083868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033272" y="722376"/>
            <a:ext cx="9601200" cy="1485900"/>
          </a:xfrm>
        </p:spPr>
        <p:txBody>
          <a:bodyPr/>
          <a:lstStyle/>
          <a:p>
            <a:pPr eaLnBrk="1" hangingPunct="1"/>
            <a:r>
              <a:rPr lang="en-US" altLang="en-US" sz="3200" b="1" dirty="0"/>
              <a:t>Resources</a:t>
            </a:r>
            <a:endParaRPr lang="en-US" altLang="en-US" sz="4000" dirty="0"/>
          </a:p>
        </p:txBody>
      </p:sp>
      <p:sp>
        <p:nvSpPr>
          <p:cNvPr id="125955" name="Rectangle 3"/>
          <p:cNvSpPr>
            <a:spLocks noGrp="1" noChangeArrowheads="1"/>
          </p:cNvSpPr>
          <p:nvPr>
            <p:ph idx="1"/>
          </p:nvPr>
        </p:nvSpPr>
        <p:spPr>
          <a:xfrm>
            <a:off x="1335024" y="1664208"/>
            <a:ext cx="9601200" cy="3581400"/>
          </a:xfrm>
        </p:spPr>
        <p:txBody>
          <a:bodyPr>
            <a:noAutofit/>
          </a:bodyPr>
          <a:lstStyle/>
          <a:p>
            <a:r>
              <a:rPr lang="en-US" altLang="en-US" sz="2400" b="1" i="1" dirty="0">
                <a:solidFill>
                  <a:schemeClr val="tx1"/>
                </a:solidFill>
              </a:rPr>
              <a:t>Mark Young, </a:t>
            </a:r>
            <a:r>
              <a:rPr lang="en-US" altLang="en-US" sz="2400" b="1" dirty="0">
                <a:solidFill>
                  <a:schemeClr val="tx1"/>
                </a:solidFill>
              </a:rPr>
              <a:t>Georgia Trackers Alliance</a:t>
            </a:r>
            <a:r>
              <a:rPr lang="en-US" altLang="en-US" sz="2400" b="1" i="1" dirty="0">
                <a:solidFill>
                  <a:schemeClr val="tx1"/>
                </a:solidFill>
              </a:rPr>
              <a:t> (a tracking organization currently forming in support of the SE US region), markjyng@cs.com, </a:t>
            </a:r>
            <a:r>
              <a:rPr lang="en-US" altLang="en-US" sz="2400" b="1" dirty="0">
                <a:solidFill>
                  <a:schemeClr val="tx1"/>
                </a:solidFill>
                <a:hlinkClick r:id="rId2"/>
              </a:rPr>
              <a:t>http://www.georgiatrackers.org/</a:t>
            </a:r>
            <a:endParaRPr lang="en-US" altLang="en-US" sz="2400" b="1" dirty="0">
              <a:solidFill>
                <a:schemeClr val="tx1"/>
              </a:solidFill>
            </a:endParaRPr>
          </a:p>
          <a:p>
            <a:r>
              <a:rPr lang="en-US" altLang="en-US" sz="2400" b="1" dirty="0">
                <a:solidFill>
                  <a:schemeClr val="tx1"/>
                </a:solidFill>
              </a:rPr>
              <a:t>Joel Hardin Professional Trackers, </a:t>
            </a:r>
            <a:r>
              <a:rPr lang="en-US" altLang="en-US" sz="2400" b="1" dirty="0">
                <a:solidFill>
                  <a:schemeClr val="tx1"/>
                </a:solidFill>
                <a:hlinkClick r:id="rId3"/>
              </a:rPr>
              <a:t>https://www.jhardin-inc.com/web/</a:t>
            </a:r>
            <a:endParaRPr lang="en-US" altLang="en-US" sz="2400" b="1" dirty="0">
              <a:solidFill>
                <a:schemeClr val="tx1"/>
              </a:solidFill>
            </a:endParaRPr>
          </a:p>
          <a:p>
            <a:r>
              <a:rPr lang="en-US" altLang="en-US" sz="2400" b="1" dirty="0">
                <a:solidFill>
                  <a:schemeClr val="tx1"/>
                </a:solidFill>
              </a:rPr>
              <a:t>Rob </a:t>
            </a:r>
            <a:r>
              <a:rPr lang="en-US" altLang="en-US" sz="2400" b="1" dirty="0" err="1">
                <a:solidFill>
                  <a:schemeClr val="tx1"/>
                </a:solidFill>
              </a:rPr>
              <a:t>Speiden</a:t>
            </a:r>
            <a:r>
              <a:rPr lang="en-US" altLang="en-US" sz="2400" b="1" dirty="0">
                <a:solidFill>
                  <a:schemeClr val="tx1"/>
                </a:solidFill>
              </a:rPr>
              <a:t>, Natural Awareness Tracking School, </a:t>
            </a:r>
            <a:r>
              <a:rPr lang="en-US" altLang="en-US" sz="2400" b="1" dirty="0">
                <a:solidFill>
                  <a:schemeClr val="tx1"/>
                </a:solidFill>
                <a:hlinkClick r:id="rId4"/>
              </a:rPr>
              <a:t>http://www.trackingschool.com/instructors/rob-speiden</a:t>
            </a:r>
            <a:endParaRPr lang="en-US" altLang="en-US" sz="2400" b="1" dirty="0">
              <a:solidFill>
                <a:schemeClr val="tx1"/>
              </a:solidFill>
            </a:endParaRPr>
          </a:p>
          <a:p>
            <a:r>
              <a:rPr lang="en-US" altLang="en-US" sz="2400" b="1" dirty="0">
                <a:solidFill>
                  <a:schemeClr val="tx1"/>
                </a:solidFill>
              </a:rPr>
              <a:t>Search and Rescue Tracking Institute, </a:t>
            </a:r>
            <a:r>
              <a:rPr lang="en-US" altLang="en-US" sz="2400" b="1" dirty="0">
                <a:solidFill>
                  <a:schemeClr val="tx1"/>
                </a:solidFill>
                <a:hlinkClick r:id="rId5"/>
              </a:rPr>
              <a:t>http://www.sarti.us/WP/</a:t>
            </a:r>
            <a:endParaRPr lang="en-US" altLang="en-US" sz="2400" b="1" dirty="0">
              <a:solidFill>
                <a:schemeClr val="tx1"/>
              </a:solidFill>
            </a:endParaRPr>
          </a:p>
          <a:p>
            <a:r>
              <a:rPr lang="en-US" altLang="en-US" sz="2400" b="1" dirty="0">
                <a:solidFill>
                  <a:schemeClr val="tx1"/>
                </a:solidFill>
              </a:rPr>
              <a:t>TRAC – Tracking Atlantic Coast, </a:t>
            </a:r>
            <a:r>
              <a:rPr lang="en-US" altLang="en-US" sz="2400" b="1" dirty="0">
                <a:solidFill>
                  <a:schemeClr val="tx1"/>
                </a:solidFill>
                <a:hlinkClick r:id="rId6"/>
              </a:rPr>
              <a:t>http://trackingatlanticcoast.com/about_trac</a:t>
            </a:r>
            <a:endParaRPr lang="en-US" altLang="en-US" sz="2400" b="1" dirty="0">
              <a:solidFill>
                <a:schemeClr val="tx1"/>
              </a:solidFill>
            </a:endParaRPr>
          </a:p>
          <a:p>
            <a:r>
              <a:rPr lang="en-US" altLang="en-US" sz="2400" b="1" dirty="0">
                <a:solidFill>
                  <a:schemeClr val="tx1"/>
                </a:solidFill>
              </a:rPr>
              <a:t>National Association of Search and Rescue (NASAR)</a:t>
            </a:r>
            <a:br>
              <a:rPr lang="en-US" altLang="en-US" sz="2400" b="1" dirty="0">
                <a:solidFill>
                  <a:schemeClr val="tx1"/>
                </a:solidFill>
              </a:rPr>
            </a:br>
            <a:r>
              <a:rPr lang="en-US" altLang="en-US" sz="2400" b="1" dirty="0">
                <a:solidFill>
                  <a:schemeClr val="tx1"/>
                </a:solidFill>
                <a:hlinkClick r:id="rId7"/>
              </a:rPr>
              <a:t>http://www.nasar.org/</a:t>
            </a:r>
            <a:endParaRPr lang="en-US" altLang="en-US" sz="2400" b="1" dirty="0">
              <a:solidFill>
                <a:schemeClr val="tx1"/>
              </a:solidFill>
            </a:endParaRPr>
          </a:p>
          <a:p>
            <a:pPr marL="0" indent="0">
              <a:buNone/>
            </a:pPr>
            <a:endParaRPr lang="en-US" altLang="en-US" sz="2400" b="1" dirty="0">
              <a:solidFill>
                <a:schemeClr val="tx1"/>
              </a:solidFill>
            </a:endParaRPr>
          </a:p>
          <a:p>
            <a:endParaRPr lang="en-US" altLang="en-US" sz="2400" b="1" dirty="0">
              <a:solidFill>
                <a:schemeClr val="tx1"/>
              </a:solidFill>
            </a:endParaRPr>
          </a:p>
          <a:p>
            <a:endParaRPr lang="en-US" altLang="en-US" dirty="0">
              <a:solidFill>
                <a:schemeClr val="tx1"/>
              </a:solidFill>
            </a:endParaRPr>
          </a:p>
          <a:p>
            <a:pPr lvl="1" eaLnBrk="1" hangingPunct="1">
              <a:buFont typeface="Wingdings" panose="05000000000000000000" pitchFamily="2" charset="2"/>
              <a:buNone/>
            </a:pPr>
            <a:endParaRPr lang="en-US" altLang="en-US" b="1" dirty="0">
              <a:solidFill>
                <a:schemeClr val="tx1"/>
              </a:solidFill>
            </a:endParaRPr>
          </a:p>
        </p:txBody>
      </p:sp>
    </p:spTree>
    <p:extLst>
      <p:ext uri="{BB962C8B-B14F-4D97-AF65-F5344CB8AC3E}">
        <p14:creationId xmlns:p14="http://schemas.microsoft.com/office/powerpoint/2010/main" val="2635756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062037" y="228599"/>
            <a:ext cx="2274287" cy="1970903"/>
          </a:xfrm>
        </p:spPr>
        <p:txBody>
          <a:bodyPr>
            <a:normAutofit fontScale="90000"/>
          </a:bodyPr>
          <a:lstStyle/>
          <a:p>
            <a:pPr eaLnBrk="1" hangingPunct="1"/>
            <a:r>
              <a:rPr lang="en-US" altLang="en-US" sz="3600" b="1" dirty="0"/>
              <a:t>Books</a:t>
            </a:r>
            <a:br>
              <a:rPr lang="en-US" altLang="en-US" sz="3600" b="1" dirty="0"/>
            </a:br>
            <a:r>
              <a:rPr lang="en-US" altLang="en-US" sz="3600" b="1" dirty="0"/>
              <a:t>and</a:t>
            </a:r>
            <a:br>
              <a:rPr lang="en-US" altLang="en-US" sz="3600" b="1" dirty="0"/>
            </a:br>
            <a:r>
              <a:rPr lang="en-US" altLang="en-US" sz="3600" b="1" dirty="0"/>
              <a:t>Web</a:t>
            </a:r>
            <a:br>
              <a:rPr lang="en-US" altLang="en-US" sz="3600" b="1" dirty="0"/>
            </a:br>
            <a:r>
              <a:rPr lang="en-US" altLang="en-US" sz="3600" b="1" dirty="0"/>
              <a:t>Addresses</a:t>
            </a:r>
            <a:endParaRPr lang="en-US" altLang="en-US" dirty="0"/>
          </a:p>
        </p:txBody>
      </p:sp>
      <p:sp>
        <p:nvSpPr>
          <p:cNvPr id="128003" name="Rectangle 3"/>
          <p:cNvSpPr>
            <a:spLocks noGrp="1" noChangeArrowheads="1"/>
          </p:cNvSpPr>
          <p:nvPr>
            <p:ph type="body" idx="1"/>
          </p:nvPr>
        </p:nvSpPr>
        <p:spPr>
          <a:xfrm>
            <a:off x="3605986" y="395417"/>
            <a:ext cx="8077200" cy="6030098"/>
          </a:xfrm>
        </p:spPr>
        <p:txBody>
          <a:bodyPr>
            <a:normAutofit lnSpcReduction="10000"/>
          </a:bodyPr>
          <a:lstStyle/>
          <a:p>
            <a:pPr eaLnBrk="1" hangingPunct="1">
              <a:lnSpc>
                <a:spcPct val="80000"/>
              </a:lnSpc>
            </a:pPr>
            <a:r>
              <a:rPr lang="en-US" altLang="en-US" sz="1800" b="1" i="1" dirty="0">
                <a:solidFill>
                  <a:schemeClr val="tx1"/>
                </a:solidFill>
              </a:rPr>
              <a:t>Jack Kearney</a:t>
            </a:r>
          </a:p>
          <a:p>
            <a:pPr lvl="1" eaLnBrk="1" hangingPunct="1">
              <a:lnSpc>
                <a:spcPct val="80000"/>
              </a:lnSpc>
            </a:pPr>
            <a:r>
              <a:rPr lang="en-US" altLang="en-US" sz="1600" b="1" dirty="0">
                <a:solidFill>
                  <a:schemeClr val="tx1"/>
                </a:solidFill>
              </a:rPr>
              <a:t>“Tracking – A blueprint for learning how”</a:t>
            </a:r>
          </a:p>
          <a:p>
            <a:pPr>
              <a:lnSpc>
                <a:spcPct val="80000"/>
              </a:lnSpc>
            </a:pPr>
            <a:r>
              <a:rPr lang="en-US" altLang="en-US" sz="1800" b="1" i="1" dirty="0">
                <a:solidFill>
                  <a:schemeClr val="tx1"/>
                </a:solidFill>
              </a:rPr>
              <a:t>Robert </a:t>
            </a:r>
            <a:r>
              <a:rPr lang="en-US" altLang="en-US" sz="1800" b="1" i="1" dirty="0" err="1">
                <a:solidFill>
                  <a:schemeClr val="tx1"/>
                </a:solidFill>
              </a:rPr>
              <a:t>Speiden</a:t>
            </a:r>
            <a:endParaRPr lang="en-US" altLang="en-US" sz="1800" b="1" i="1" dirty="0">
              <a:solidFill>
                <a:schemeClr val="tx1"/>
              </a:solidFill>
            </a:endParaRPr>
          </a:p>
          <a:p>
            <a:pPr lvl="1">
              <a:lnSpc>
                <a:spcPct val="80000"/>
              </a:lnSpc>
            </a:pPr>
            <a:r>
              <a:rPr lang="en-US" altLang="en-US" sz="1800" b="1" dirty="0">
                <a:solidFill>
                  <a:schemeClr val="tx1"/>
                </a:solidFill>
              </a:rPr>
              <a:t>“</a:t>
            </a:r>
            <a:r>
              <a:rPr lang="en-US" sz="1800" b="1" dirty="0"/>
              <a:t>Foundations for Awareness, </a:t>
            </a:r>
            <a:r>
              <a:rPr lang="en-US" sz="1800" b="1" dirty="0" err="1"/>
              <a:t>Signcutting</a:t>
            </a:r>
            <a:r>
              <a:rPr lang="en-US" sz="1800" b="1" dirty="0"/>
              <a:t> and Tracking”</a:t>
            </a:r>
          </a:p>
          <a:p>
            <a:pPr eaLnBrk="1" hangingPunct="1">
              <a:lnSpc>
                <a:spcPct val="80000"/>
              </a:lnSpc>
            </a:pPr>
            <a:r>
              <a:rPr lang="en-US" altLang="en-US" sz="1800" b="1" i="1" dirty="0">
                <a:solidFill>
                  <a:schemeClr val="tx1"/>
                </a:solidFill>
              </a:rPr>
              <a:t>Joel Hardin </a:t>
            </a:r>
          </a:p>
          <a:p>
            <a:pPr lvl="1" eaLnBrk="1" hangingPunct="1">
              <a:lnSpc>
                <a:spcPct val="80000"/>
              </a:lnSpc>
            </a:pPr>
            <a:r>
              <a:rPr lang="en-US" altLang="en-US" sz="1600" b="1" dirty="0">
                <a:solidFill>
                  <a:schemeClr val="tx1"/>
                </a:solidFill>
              </a:rPr>
              <a:t>“Universal Training Systems”</a:t>
            </a:r>
          </a:p>
          <a:p>
            <a:pPr lvl="1" eaLnBrk="1" hangingPunct="1">
              <a:lnSpc>
                <a:spcPct val="80000"/>
              </a:lnSpc>
            </a:pPr>
            <a:r>
              <a:rPr lang="en-US" altLang="en-US" sz="1600" b="1" dirty="0">
                <a:solidFill>
                  <a:schemeClr val="tx1"/>
                </a:solidFill>
              </a:rPr>
              <a:t>“Tracker – Case files of a professional </a:t>
            </a:r>
            <a:r>
              <a:rPr lang="en-US" altLang="en-US" sz="1600" b="1" dirty="0" err="1">
                <a:solidFill>
                  <a:schemeClr val="tx1"/>
                </a:solidFill>
              </a:rPr>
              <a:t>Mantracker</a:t>
            </a:r>
            <a:r>
              <a:rPr lang="en-US" altLang="en-US" sz="1600" b="1" dirty="0">
                <a:solidFill>
                  <a:schemeClr val="tx1"/>
                </a:solidFill>
              </a:rPr>
              <a:t>”</a:t>
            </a:r>
          </a:p>
          <a:p>
            <a:pPr>
              <a:lnSpc>
                <a:spcPct val="80000"/>
              </a:lnSpc>
            </a:pPr>
            <a:r>
              <a:rPr lang="en-US" altLang="en-US" sz="1800" b="1" i="1" dirty="0">
                <a:solidFill>
                  <a:schemeClr val="tx1"/>
                </a:solidFill>
              </a:rPr>
              <a:t>Ab Taylor</a:t>
            </a:r>
          </a:p>
          <a:p>
            <a:pPr lvl="1" eaLnBrk="1" hangingPunct="1">
              <a:lnSpc>
                <a:spcPct val="80000"/>
              </a:lnSpc>
            </a:pPr>
            <a:r>
              <a:rPr lang="en-US" altLang="en-US" sz="1600" b="1" dirty="0">
                <a:solidFill>
                  <a:schemeClr val="tx1"/>
                </a:solidFill>
              </a:rPr>
              <a:t>“Fundamentals of Man-Tracking”</a:t>
            </a:r>
          </a:p>
          <a:p>
            <a:pPr>
              <a:lnSpc>
                <a:spcPct val="80000"/>
              </a:lnSpc>
            </a:pPr>
            <a:r>
              <a:rPr lang="en-US" altLang="en-US" sz="1800" b="1" i="1" dirty="0">
                <a:solidFill>
                  <a:schemeClr val="tx1"/>
                </a:solidFill>
              </a:rPr>
              <a:t>Robert Koester		</a:t>
            </a:r>
            <a:r>
              <a:rPr lang="en-US" altLang="en-US" sz="1600" b="1" dirty="0">
                <a:solidFill>
                  <a:schemeClr val="tx1"/>
                </a:solidFill>
                <a:hlinkClick r:id="rId2"/>
              </a:rPr>
              <a:t> www.dbs-sar.com</a:t>
            </a:r>
            <a:endParaRPr lang="en-US" altLang="en-US" sz="1600" b="1" i="1" dirty="0">
              <a:solidFill>
                <a:schemeClr val="tx1"/>
              </a:solidFill>
            </a:endParaRPr>
          </a:p>
          <a:p>
            <a:pPr lvl="1">
              <a:lnSpc>
                <a:spcPct val="80000"/>
              </a:lnSpc>
            </a:pPr>
            <a:r>
              <a:rPr lang="en-US" altLang="en-US" sz="1600" b="1" dirty="0">
                <a:solidFill>
                  <a:schemeClr val="tx1"/>
                </a:solidFill>
              </a:rPr>
              <a:t>“Lost Person Behavior”</a:t>
            </a:r>
          </a:p>
          <a:p>
            <a:pPr lvl="1">
              <a:lnSpc>
                <a:spcPct val="80000"/>
              </a:lnSpc>
            </a:pPr>
            <a:r>
              <a:rPr lang="en-US" altLang="en-US" sz="1600" b="1" dirty="0">
                <a:solidFill>
                  <a:schemeClr val="tx1"/>
                </a:solidFill>
              </a:rPr>
              <a:t>“Man-Trackers and Dog Handlers”</a:t>
            </a:r>
          </a:p>
          <a:p>
            <a:pPr lvl="1">
              <a:lnSpc>
                <a:spcPct val="80000"/>
              </a:lnSpc>
            </a:pPr>
            <a:r>
              <a:rPr lang="en-US" altLang="en-US" sz="1600" b="1" dirty="0">
                <a:solidFill>
                  <a:schemeClr val="tx1"/>
                </a:solidFill>
              </a:rPr>
              <a:t>“Modeling the Movement of Lost People”</a:t>
            </a:r>
          </a:p>
          <a:p>
            <a:pPr eaLnBrk="1" hangingPunct="1">
              <a:lnSpc>
                <a:spcPct val="80000"/>
              </a:lnSpc>
            </a:pPr>
            <a:r>
              <a:rPr lang="en-US" altLang="en-US" sz="1800" b="1" i="1" dirty="0">
                <a:solidFill>
                  <a:schemeClr val="tx1"/>
                </a:solidFill>
              </a:rPr>
              <a:t>David Scott Donelan</a:t>
            </a:r>
          </a:p>
          <a:p>
            <a:pPr lvl="1" eaLnBrk="1" hangingPunct="1">
              <a:lnSpc>
                <a:spcPct val="80000"/>
              </a:lnSpc>
            </a:pPr>
            <a:r>
              <a:rPr lang="en-US" altLang="en-US" sz="1600" b="1" dirty="0">
                <a:solidFill>
                  <a:schemeClr val="tx1"/>
                </a:solidFill>
              </a:rPr>
              <a:t> Tactical Tracking Operations</a:t>
            </a:r>
          </a:p>
          <a:p>
            <a:pPr eaLnBrk="1" hangingPunct="1">
              <a:lnSpc>
                <a:spcPct val="80000"/>
              </a:lnSpc>
            </a:pPr>
            <a:r>
              <a:rPr lang="en-US" altLang="en-US" sz="1800" b="1" i="1" dirty="0">
                <a:solidFill>
                  <a:schemeClr val="tx1"/>
                </a:solidFill>
              </a:rPr>
              <a:t>David Diaz</a:t>
            </a:r>
          </a:p>
          <a:p>
            <a:pPr lvl="1" eaLnBrk="1" hangingPunct="1">
              <a:lnSpc>
                <a:spcPct val="80000"/>
              </a:lnSpc>
            </a:pPr>
            <a:r>
              <a:rPr lang="en-US" altLang="en-US" sz="1600" b="1" dirty="0">
                <a:solidFill>
                  <a:schemeClr val="tx1"/>
                </a:solidFill>
              </a:rPr>
              <a:t>“Tracking - Signs of Man, Signs of Hope”</a:t>
            </a:r>
          </a:p>
          <a:p>
            <a:pPr eaLnBrk="1" hangingPunct="1">
              <a:lnSpc>
                <a:spcPct val="80000"/>
              </a:lnSpc>
            </a:pPr>
            <a:r>
              <a:rPr lang="en-US" altLang="en-US" sz="1800" b="1" i="1" dirty="0">
                <a:solidFill>
                  <a:schemeClr val="tx1"/>
                </a:solidFill>
              </a:rPr>
              <a:t>Paul </a:t>
            </a:r>
            <a:r>
              <a:rPr lang="en-US" altLang="en-US" sz="1800" b="1" i="1" dirty="0" err="1">
                <a:solidFill>
                  <a:schemeClr val="tx1"/>
                </a:solidFill>
              </a:rPr>
              <a:t>Rozendes</a:t>
            </a:r>
            <a:endParaRPr lang="en-US" altLang="en-US" sz="1800" b="1" i="1" dirty="0">
              <a:solidFill>
                <a:schemeClr val="tx1"/>
              </a:solidFill>
            </a:endParaRPr>
          </a:p>
          <a:p>
            <a:pPr lvl="1" eaLnBrk="1" hangingPunct="1">
              <a:lnSpc>
                <a:spcPct val="80000"/>
              </a:lnSpc>
            </a:pPr>
            <a:r>
              <a:rPr lang="en-US" altLang="en-US" sz="1600" b="1" dirty="0">
                <a:solidFill>
                  <a:schemeClr val="tx1"/>
                </a:solidFill>
              </a:rPr>
              <a:t>“Tracking and the Art of Seeing”</a:t>
            </a:r>
          </a:p>
          <a:p>
            <a:pPr>
              <a:lnSpc>
                <a:spcPct val="80000"/>
              </a:lnSpc>
            </a:pPr>
            <a:r>
              <a:rPr lang="en-US" altLang="en-US" sz="1600" b="1" dirty="0">
                <a:solidFill>
                  <a:schemeClr val="tx1"/>
                </a:solidFill>
              </a:rPr>
              <a:t>National Association of Search and Rescue – Many helpful text books and manuals</a:t>
            </a:r>
          </a:p>
        </p:txBody>
      </p:sp>
    </p:spTree>
    <p:extLst>
      <p:ext uri="{BB962C8B-B14F-4D97-AF65-F5344CB8AC3E}">
        <p14:creationId xmlns:p14="http://schemas.microsoft.com/office/powerpoint/2010/main" val="2888866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905256" y="585216"/>
            <a:ext cx="9601200" cy="1485900"/>
          </a:xfrm>
        </p:spPr>
        <p:txBody>
          <a:bodyPr/>
          <a:lstStyle/>
          <a:p>
            <a:pPr eaLnBrk="1" hangingPunct="1"/>
            <a:r>
              <a:rPr lang="en-US" altLang="en-US" sz="3600" b="1" dirty="0"/>
              <a:t>Tracking checklist:</a:t>
            </a:r>
            <a:endParaRPr lang="en-US" altLang="en-US" dirty="0"/>
          </a:p>
        </p:txBody>
      </p:sp>
      <p:sp>
        <p:nvSpPr>
          <p:cNvPr id="126979" name="Rectangle 3"/>
          <p:cNvSpPr>
            <a:spLocks noGrp="1" noChangeArrowheads="1"/>
          </p:cNvSpPr>
          <p:nvPr>
            <p:ph idx="1"/>
          </p:nvPr>
        </p:nvSpPr>
        <p:spPr>
          <a:xfrm>
            <a:off x="1252728" y="1591056"/>
            <a:ext cx="9601200" cy="3700272"/>
          </a:xfrm>
        </p:spPr>
        <p:txBody>
          <a:bodyPr>
            <a:noAutofit/>
          </a:bodyPr>
          <a:lstStyle/>
          <a:p>
            <a:pPr>
              <a:buClr>
                <a:srgbClr val="FFFFFF"/>
              </a:buClr>
              <a:buSzPct val="110000"/>
            </a:pPr>
            <a:r>
              <a:rPr lang="en-US" altLang="en-US" dirty="0">
                <a:solidFill>
                  <a:schemeClr val="tx1"/>
                </a:solidFill>
              </a:rPr>
              <a:t>Control vehicle or foot traffic in high probability areas</a:t>
            </a:r>
          </a:p>
          <a:p>
            <a:pPr>
              <a:buClr>
                <a:srgbClr val="FFFFFF"/>
              </a:buClr>
              <a:buSzPct val="110000"/>
            </a:pPr>
            <a:r>
              <a:rPr lang="en-US" altLang="en-US" dirty="0">
                <a:solidFill>
                  <a:schemeClr val="tx1"/>
                </a:solidFill>
              </a:rPr>
              <a:t>Look early in hazardous, high probability, easy to track areas – still use the step by step method – only – no track jumping! – connect to LKP</a:t>
            </a:r>
          </a:p>
          <a:p>
            <a:pPr>
              <a:buClr>
                <a:srgbClr val="FFFFFF"/>
              </a:buClr>
              <a:buSzPct val="110000"/>
            </a:pPr>
            <a:r>
              <a:rPr lang="en-US" altLang="en-US" dirty="0">
                <a:solidFill>
                  <a:schemeClr val="tx1"/>
                </a:solidFill>
              </a:rPr>
              <a:t>Cut for sign within the confined area and be prepared to rule out an area if a perimeter is cut thoroughly and no sign is found</a:t>
            </a:r>
          </a:p>
          <a:p>
            <a:pPr>
              <a:buClr>
                <a:srgbClr val="FFFFFF"/>
              </a:buClr>
              <a:buSzPct val="110000"/>
            </a:pPr>
            <a:r>
              <a:rPr lang="en-US" altLang="en-US" dirty="0">
                <a:solidFill>
                  <a:schemeClr val="tx1"/>
                </a:solidFill>
              </a:rPr>
              <a:t>Check along trails and roads on approach</a:t>
            </a:r>
          </a:p>
          <a:p>
            <a:pPr>
              <a:buClr>
                <a:srgbClr val="FFFFFF"/>
              </a:buClr>
              <a:buSzPct val="110000"/>
            </a:pPr>
            <a:r>
              <a:rPr lang="en-US" altLang="en-US" dirty="0">
                <a:solidFill>
                  <a:schemeClr val="tx1"/>
                </a:solidFill>
              </a:rPr>
              <a:t>Get as much information as possible before beginning tracking operations and deal only with facts. Use a working theory but substantiate with facts.</a:t>
            </a:r>
          </a:p>
          <a:p>
            <a:pPr>
              <a:buClr>
                <a:srgbClr val="FFFFFF"/>
              </a:buClr>
              <a:buSzPct val="110000"/>
            </a:pPr>
            <a:r>
              <a:rPr lang="en-US" altLang="en-US" dirty="0">
                <a:solidFill>
                  <a:schemeClr val="tx1"/>
                </a:solidFill>
              </a:rPr>
              <a:t>One or two trackers cut sign initially to help protect sign</a:t>
            </a:r>
          </a:p>
          <a:p>
            <a:pPr>
              <a:buClr>
                <a:srgbClr val="FFFFFF"/>
              </a:buClr>
              <a:buSzPct val="110000"/>
            </a:pPr>
            <a:r>
              <a:rPr lang="en-US" altLang="en-US" dirty="0">
                <a:solidFill>
                  <a:schemeClr val="tx1"/>
                </a:solidFill>
              </a:rPr>
              <a:t>Preserve all evidence, learn to read behavior. Flag and return clues as appropriate.</a:t>
            </a:r>
          </a:p>
          <a:p>
            <a:pPr>
              <a:buClr>
                <a:srgbClr val="FFFFFF"/>
              </a:buClr>
              <a:buSzPct val="110000"/>
            </a:pPr>
            <a:r>
              <a:rPr lang="en-US" altLang="en-US" dirty="0">
                <a:solidFill>
                  <a:schemeClr val="tx1"/>
                </a:solidFill>
              </a:rPr>
              <a:t>Use the step by step method – only – no track jumping!</a:t>
            </a:r>
          </a:p>
        </p:txBody>
      </p:sp>
    </p:spTree>
    <p:extLst>
      <p:ext uri="{BB962C8B-B14F-4D97-AF65-F5344CB8AC3E}">
        <p14:creationId xmlns:p14="http://schemas.microsoft.com/office/powerpoint/2010/main" val="1259283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1119187" y="38100"/>
            <a:ext cx="8534400" cy="1143000"/>
          </a:xfrm>
        </p:spPr>
        <p:txBody>
          <a:bodyPr/>
          <a:lstStyle/>
          <a:p>
            <a:pPr eaLnBrk="1" hangingPunct="1">
              <a:defRPr/>
            </a:pPr>
            <a:r>
              <a:rPr lang="en-US" sz="4000" b="1" dirty="0"/>
              <a:t>Summary of sign and visual clues</a:t>
            </a:r>
          </a:p>
        </p:txBody>
      </p:sp>
      <p:sp>
        <p:nvSpPr>
          <p:cNvPr id="243715" name="Rectangle 3"/>
          <p:cNvSpPr>
            <a:spLocks noGrp="1" noChangeArrowheads="1"/>
          </p:cNvSpPr>
          <p:nvPr>
            <p:ph type="body" sz="half" idx="1"/>
          </p:nvPr>
        </p:nvSpPr>
        <p:spPr>
          <a:xfrm>
            <a:off x="1764506" y="762001"/>
            <a:ext cx="7010400" cy="6019800"/>
          </a:xfrm>
        </p:spPr>
        <p:txBody>
          <a:bodyPr>
            <a:normAutofit lnSpcReduction="10000"/>
          </a:bodyPr>
          <a:lstStyle/>
          <a:p>
            <a:pPr eaLnBrk="1" hangingPunct="1"/>
            <a:r>
              <a:rPr lang="en-US" altLang="en-US" sz="1800" b="1" dirty="0">
                <a:solidFill>
                  <a:schemeClr val="tx1"/>
                </a:solidFill>
              </a:rPr>
              <a:t>Flattening / compressions</a:t>
            </a:r>
          </a:p>
          <a:p>
            <a:pPr lvl="1" eaLnBrk="1" hangingPunct="1"/>
            <a:r>
              <a:rPr lang="en-US" altLang="en-US" sz="1600" dirty="0">
                <a:solidFill>
                  <a:schemeClr val="tx1"/>
                </a:solidFill>
              </a:rPr>
              <a:t>Shine</a:t>
            </a:r>
          </a:p>
          <a:p>
            <a:pPr lvl="1" eaLnBrk="1" hangingPunct="1"/>
            <a:r>
              <a:rPr lang="en-US" altLang="en-US" sz="1600" dirty="0">
                <a:solidFill>
                  <a:schemeClr val="tx1"/>
                </a:solidFill>
              </a:rPr>
              <a:t>Crushed Vegetation  </a:t>
            </a:r>
          </a:p>
          <a:p>
            <a:pPr lvl="1" eaLnBrk="1" hangingPunct="1"/>
            <a:r>
              <a:rPr lang="en-US" altLang="en-US" sz="1600" dirty="0">
                <a:solidFill>
                  <a:schemeClr val="tx1"/>
                </a:solidFill>
              </a:rPr>
              <a:t>Broken or crushed dirt clods</a:t>
            </a:r>
          </a:p>
          <a:p>
            <a:pPr lvl="1" eaLnBrk="1" hangingPunct="1"/>
            <a:r>
              <a:rPr lang="en-US" altLang="en-US" sz="1600" dirty="0">
                <a:solidFill>
                  <a:schemeClr val="tx1"/>
                </a:solidFill>
              </a:rPr>
              <a:t>Imbedded twigs and rocks</a:t>
            </a:r>
          </a:p>
          <a:p>
            <a:pPr eaLnBrk="1" hangingPunct="1"/>
            <a:r>
              <a:rPr lang="en-US" altLang="en-US" sz="1800" b="1" dirty="0">
                <a:solidFill>
                  <a:schemeClr val="tx1"/>
                </a:solidFill>
              </a:rPr>
              <a:t>Regular Patterns</a:t>
            </a:r>
          </a:p>
          <a:p>
            <a:pPr lvl="1" eaLnBrk="1" hangingPunct="1"/>
            <a:r>
              <a:rPr lang="en-US" altLang="en-US" sz="1600" dirty="0">
                <a:solidFill>
                  <a:schemeClr val="tx1"/>
                </a:solidFill>
              </a:rPr>
              <a:t>Geometric </a:t>
            </a:r>
          </a:p>
          <a:p>
            <a:pPr lvl="1" eaLnBrk="1" hangingPunct="1"/>
            <a:r>
              <a:rPr lang="en-US" altLang="en-US" sz="1600" dirty="0">
                <a:solidFill>
                  <a:schemeClr val="tx1"/>
                </a:solidFill>
              </a:rPr>
              <a:t>Any regularity or repeated disturbance</a:t>
            </a:r>
          </a:p>
          <a:p>
            <a:pPr eaLnBrk="1" hangingPunct="1"/>
            <a:r>
              <a:rPr lang="en-US" altLang="en-US" sz="1800" b="1" dirty="0">
                <a:solidFill>
                  <a:schemeClr val="tx1"/>
                </a:solidFill>
              </a:rPr>
              <a:t>Color Change</a:t>
            </a:r>
          </a:p>
          <a:p>
            <a:pPr lvl="1" eaLnBrk="1" hangingPunct="1"/>
            <a:r>
              <a:rPr lang="en-US" altLang="en-US" sz="1600" dirty="0">
                <a:solidFill>
                  <a:schemeClr val="tx1"/>
                </a:solidFill>
              </a:rPr>
              <a:t>Transfer of material</a:t>
            </a:r>
          </a:p>
          <a:p>
            <a:pPr lvl="1" eaLnBrk="1" hangingPunct="1"/>
            <a:r>
              <a:rPr lang="en-US" altLang="en-US" sz="1600" dirty="0">
                <a:solidFill>
                  <a:schemeClr val="tx1"/>
                </a:solidFill>
              </a:rPr>
              <a:t>Bruising</a:t>
            </a:r>
          </a:p>
          <a:p>
            <a:pPr lvl="1" eaLnBrk="1" hangingPunct="1"/>
            <a:r>
              <a:rPr lang="en-US" altLang="en-US" sz="1600" dirty="0">
                <a:solidFill>
                  <a:schemeClr val="tx1"/>
                </a:solidFill>
              </a:rPr>
              <a:t>Scuffing</a:t>
            </a:r>
          </a:p>
          <a:p>
            <a:pPr lvl="1" eaLnBrk="1" hangingPunct="1"/>
            <a:r>
              <a:rPr lang="en-US" altLang="en-US" sz="1600" dirty="0">
                <a:solidFill>
                  <a:schemeClr val="tx1"/>
                </a:solidFill>
              </a:rPr>
              <a:t>Clouded Water</a:t>
            </a:r>
          </a:p>
          <a:p>
            <a:pPr eaLnBrk="1" hangingPunct="1"/>
            <a:r>
              <a:rPr lang="en-US" altLang="en-US" sz="1800" b="1" dirty="0">
                <a:solidFill>
                  <a:schemeClr val="tx1"/>
                </a:solidFill>
              </a:rPr>
              <a:t>Disturbance</a:t>
            </a:r>
          </a:p>
          <a:p>
            <a:pPr lvl="1" eaLnBrk="1" hangingPunct="1"/>
            <a:r>
              <a:rPr lang="en-US" altLang="en-US" sz="1600" dirty="0">
                <a:solidFill>
                  <a:schemeClr val="tx1"/>
                </a:solidFill>
              </a:rPr>
              <a:t>Discarded Items</a:t>
            </a:r>
          </a:p>
          <a:p>
            <a:pPr lvl="1" eaLnBrk="1" hangingPunct="1"/>
            <a:r>
              <a:rPr lang="en-US" altLang="en-US" sz="1600" dirty="0">
                <a:solidFill>
                  <a:schemeClr val="tx1"/>
                </a:solidFill>
              </a:rPr>
              <a:t>Dewdrops missing</a:t>
            </a:r>
          </a:p>
          <a:p>
            <a:pPr lvl="1" eaLnBrk="1" hangingPunct="1"/>
            <a:r>
              <a:rPr lang="en-US" altLang="en-US" sz="1600" dirty="0">
                <a:solidFill>
                  <a:schemeClr val="tx1"/>
                </a:solidFill>
              </a:rPr>
              <a:t>Vegetation Damage</a:t>
            </a:r>
          </a:p>
          <a:p>
            <a:pPr lvl="1" eaLnBrk="1" hangingPunct="1"/>
            <a:r>
              <a:rPr lang="en-US" altLang="en-US" sz="1600" dirty="0">
                <a:solidFill>
                  <a:schemeClr val="tx1"/>
                </a:solidFill>
              </a:rPr>
              <a:t>Rocks/Twigs dislodged</a:t>
            </a:r>
          </a:p>
          <a:p>
            <a:pPr lvl="1" eaLnBrk="1" hangingPunct="1"/>
            <a:r>
              <a:rPr lang="en-US" altLang="en-US" sz="1600" dirty="0">
                <a:solidFill>
                  <a:schemeClr val="tx1"/>
                </a:solidFill>
              </a:rPr>
              <a:t>Defecation</a:t>
            </a:r>
          </a:p>
        </p:txBody>
      </p:sp>
      <p:sp>
        <p:nvSpPr>
          <p:cNvPr id="243717" name="Text Box 5"/>
          <p:cNvSpPr txBox="1">
            <a:spLocks noChangeArrowheads="1"/>
          </p:cNvSpPr>
          <p:nvPr/>
        </p:nvSpPr>
        <p:spPr bwMode="auto">
          <a:xfrm>
            <a:off x="6400800" y="4191793"/>
            <a:ext cx="38862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lnSpc>
                <a:spcPct val="80000"/>
              </a:lnSpc>
              <a:spcBef>
                <a:spcPct val="50000"/>
              </a:spcBef>
              <a:buFont typeface="Wingdings" panose="05000000000000000000" pitchFamily="2" charset="2"/>
              <a:buChar char="l"/>
            </a:pPr>
            <a:r>
              <a:rPr lang="en-US" altLang="en-US" sz="2000" b="1" dirty="0"/>
              <a:t>Consider any type of Visual Clue:</a:t>
            </a:r>
            <a:r>
              <a:rPr lang="en-US" altLang="en-US" sz="2000" dirty="0"/>
              <a:t>	</a:t>
            </a:r>
          </a:p>
          <a:p>
            <a:pPr lvl="1" eaLnBrk="1" hangingPunct="1">
              <a:lnSpc>
                <a:spcPct val="80000"/>
              </a:lnSpc>
              <a:spcBef>
                <a:spcPct val="50000"/>
              </a:spcBef>
              <a:buClr>
                <a:schemeClr val="accent2"/>
              </a:buClr>
              <a:buSzPct val="80000"/>
              <a:buFont typeface="Wingdings" panose="05000000000000000000" pitchFamily="2" charset="2"/>
              <a:buBlip>
                <a:blip r:embed="rId5"/>
              </a:buBlip>
            </a:pPr>
            <a:r>
              <a:rPr lang="en-US" altLang="en-US" sz="2000" dirty="0"/>
              <a:t>  Disturbance		</a:t>
            </a:r>
          </a:p>
          <a:p>
            <a:pPr lvl="1" eaLnBrk="1" hangingPunct="1">
              <a:lnSpc>
                <a:spcPct val="80000"/>
              </a:lnSpc>
              <a:spcBef>
                <a:spcPct val="50000"/>
              </a:spcBef>
              <a:buClr>
                <a:schemeClr val="accent2"/>
              </a:buClr>
              <a:buSzPct val="80000"/>
              <a:buFont typeface="Wingdings" panose="05000000000000000000" pitchFamily="2" charset="2"/>
              <a:buBlip>
                <a:blip r:embed="rId5"/>
              </a:buBlip>
            </a:pPr>
            <a:r>
              <a:rPr lang="en-US" altLang="en-US" sz="2000" dirty="0"/>
              <a:t>  Staining or Transfer</a:t>
            </a:r>
          </a:p>
          <a:p>
            <a:pPr lvl="1" eaLnBrk="1" hangingPunct="1">
              <a:lnSpc>
                <a:spcPct val="80000"/>
              </a:lnSpc>
              <a:spcBef>
                <a:spcPct val="50000"/>
              </a:spcBef>
              <a:buClr>
                <a:schemeClr val="accent2"/>
              </a:buClr>
              <a:buSzPct val="80000"/>
              <a:buFont typeface="Wingdings" panose="05000000000000000000" pitchFamily="2" charset="2"/>
              <a:buBlip>
                <a:blip r:embed="rId5"/>
              </a:buBlip>
            </a:pPr>
            <a:r>
              <a:rPr lang="en-US" altLang="en-US" sz="2000" dirty="0"/>
              <a:t>  Weathering</a:t>
            </a:r>
          </a:p>
          <a:p>
            <a:pPr lvl="1" eaLnBrk="1" hangingPunct="1">
              <a:lnSpc>
                <a:spcPct val="80000"/>
              </a:lnSpc>
              <a:spcBef>
                <a:spcPct val="50000"/>
              </a:spcBef>
              <a:buClr>
                <a:schemeClr val="accent2"/>
              </a:buClr>
              <a:buSzPct val="80000"/>
              <a:buFont typeface="Wingdings" panose="05000000000000000000" pitchFamily="2" charset="2"/>
              <a:buBlip>
                <a:blip r:embed="rId5"/>
              </a:buBlip>
            </a:pPr>
            <a:r>
              <a:rPr lang="en-US" altLang="en-US" sz="2000" dirty="0"/>
              <a:t>  Littering</a:t>
            </a:r>
          </a:p>
          <a:p>
            <a:pPr lvl="1" eaLnBrk="1" hangingPunct="1">
              <a:lnSpc>
                <a:spcPct val="80000"/>
              </a:lnSpc>
              <a:spcBef>
                <a:spcPct val="50000"/>
              </a:spcBef>
              <a:buClr>
                <a:schemeClr val="accent2"/>
              </a:buClr>
              <a:buSzPct val="80000"/>
              <a:buFont typeface="Wingdings" panose="05000000000000000000" pitchFamily="2" charset="2"/>
              <a:buBlip>
                <a:blip r:embed="rId5"/>
              </a:buBlip>
            </a:pPr>
            <a:r>
              <a:rPr lang="en-US" altLang="en-US" sz="2000" dirty="0"/>
              <a:t>  Camouflage</a:t>
            </a:r>
          </a:p>
        </p:txBody>
      </p:sp>
      <p:sp>
        <p:nvSpPr>
          <p:cNvPr id="243718" name="Text Box 6"/>
          <p:cNvSpPr txBox="1">
            <a:spLocks noChangeArrowheads="1"/>
          </p:cNvSpPr>
          <p:nvPr/>
        </p:nvSpPr>
        <p:spPr bwMode="auto">
          <a:xfrm>
            <a:off x="9363075" y="4588668"/>
            <a:ext cx="17526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accent2"/>
              </a:buClr>
              <a:buSzPct val="80000"/>
              <a:buFont typeface="Wingdings" panose="05000000000000000000" pitchFamily="2" charset="2"/>
              <a:buBlip>
                <a:blip r:embed="rId3"/>
              </a:buBlip>
              <a:defRPr sz="3200">
                <a:solidFill>
                  <a:schemeClr val="tx1"/>
                </a:solidFill>
                <a:latin typeface="Arial Narrow" panose="020B0606020202030204" pitchFamily="34" charset="0"/>
              </a:defRPr>
            </a:lvl1pPr>
            <a:lvl2pPr marL="742950" indent="-285750">
              <a:spcBef>
                <a:spcPct val="20000"/>
              </a:spcBef>
              <a:buClr>
                <a:schemeClr val="accent1"/>
              </a:buClr>
              <a:buSzPct val="75000"/>
              <a:buFont typeface="Wingdings" panose="05000000000000000000" pitchFamily="2" charset="2"/>
              <a:buBlip>
                <a:blip r:embed="rId4"/>
              </a:buBlip>
              <a:defRPr sz="2800">
                <a:solidFill>
                  <a:schemeClr val="tx1"/>
                </a:solidFill>
                <a:latin typeface="Arial Narrow" panose="020B0606020202030204" pitchFamily="34" charset="0"/>
              </a:defRPr>
            </a:lvl2pPr>
            <a:lvl3pPr marL="1143000" indent="-228600">
              <a:spcBef>
                <a:spcPct val="20000"/>
              </a:spcBef>
              <a:buClr>
                <a:schemeClr val="hlink"/>
              </a:buClr>
              <a:buSzPct val="60000"/>
              <a:buFont typeface="Wingdings" panose="05000000000000000000" pitchFamily="2" charset="2"/>
              <a:buChar char="l"/>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lnSpc>
                <a:spcPct val="80000"/>
              </a:lnSpc>
              <a:spcBef>
                <a:spcPct val="50000"/>
              </a:spcBef>
              <a:buFont typeface="Wingdings" panose="05000000000000000000" pitchFamily="2" charset="2"/>
              <a:buBlip>
                <a:blip r:embed="rId5"/>
              </a:buBlip>
            </a:pPr>
            <a:r>
              <a:rPr lang="en-US" altLang="en-US" sz="2000" dirty="0"/>
              <a:t>Outline</a:t>
            </a:r>
          </a:p>
          <a:p>
            <a:pPr eaLnBrk="1" hangingPunct="1">
              <a:lnSpc>
                <a:spcPct val="80000"/>
              </a:lnSpc>
              <a:spcBef>
                <a:spcPct val="50000"/>
              </a:spcBef>
              <a:buFont typeface="Wingdings" panose="05000000000000000000" pitchFamily="2" charset="2"/>
              <a:buBlip>
                <a:blip r:embed="rId5"/>
              </a:buBlip>
            </a:pPr>
            <a:r>
              <a:rPr lang="en-US" altLang="en-US" sz="2000" dirty="0"/>
              <a:t>Shape</a:t>
            </a:r>
          </a:p>
          <a:p>
            <a:pPr eaLnBrk="1" hangingPunct="1">
              <a:lnSpc>
                <a:spcPct val="80000"/>
              </a:lnSpc>
              <a:spcBef>
                <a:spcPct val="50000"/>
              </a:spcBef>
              <a:buFont typeface="Wingdings" panose="05000000000000000000" pitchFamily="2" charset="2"/>
              <a:buBlip>
                <a:blip r:embed="rId5"/>
              </a:buBlip>
            </a:pPr>
            <a:r>
              <a:rPr lang="en-US" altLang="en-US" sz="2000" dirty="0"/>
              <a:t>Contrast</a:t>
            </a:r>
          </a:p>
          <a:p>
            <a:pPr eaLnBrk="1" hangingPunct="1">
              <a:lnSpc>
                <a:spcPct val="80000"/>
              </a:lnSpc>
              <a:spcBef>
                <a:spcPct val="50000"/>
              </a:spcBef>
              <a:buFont typeface="Wingdings" panose="05000000000000000000" pitchFamily="2" charset="2"/>
              <a:buBlip>
                <a:blip r:embed="rId5"/>
              </a:buBlip>
            </a:pPr>
            <a:r>
              <a:rPr lang="en-US" altLang="en-US" sz="2000" dirty="0"/>
              <a:t>Color</a:t>
            </a:r>
          </a:p>
          <a:p>
            <a:pPr eaLnBrk="1" hangingPunct="1">
              <a:lnSpc>
                <a:spcPct val="80000"/>
              </a:lnSpc>
              <a:spcBef>
                <a:spcPct val="50000"/>
              </a:spcBef>
              <a:buFont typeface="Wingdings" panose="05000000000000000000" pitchFamily="2" charset="2"/>
              <a:buBlip>
                <a:blip r:embed="rId5"/>
              </a:buBlip>
            </a:pPr>
            <a:r>
              <a:rPr lang="en-US" altLang="en-US" sz="2000" dirty="0"/>
              <a:t>Texture</a:t>
            </a:r>
          </a:p>
        </p:txBody>
      </p:sp>
      <p:pic>
        <p:nvPicPr>
          <p:cNvPr id="59398" name="Picture 8" descr="shine"/>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993732" y="884235"/>
            <a:ext cx="4038600" cy="3038475"/>
          </a:xfrm>
          <a:noFill/>
        </p:spPr>
      </p:pic>
    </p:spTree>
    <p:extLst>
      <p:ext uri="{BB962C8B-B14F-4D97-AF65-F5344CB8AC3E}">
        <p14:creationId xmlns:p14="http://schemas.microsoft.com/office/powerpoint/2010/main" val="770564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2000"/>
                                        <p:tgtEl>
                                          <p:spTgt spid="2437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fade">
                                      <p:cBhvr>
                                        <p:cTn id="10" dur="2000"/>
                                        <p:tgtEl>
                                          <p:spTgt spid="2437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fade">
                                      <p:cBhvr>
                                        <p:cTn id="13" dur="2000"/>
                                        <p:tgtEl>
                                          <p:spTgt spid="2437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fade">
                                      <p:cBhvr>
                                        <p:cTn id="16" dur="2000"/>
                                        <p:tgtEl>
                                          <p:spTgt spid="2437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3715">
                                            <p:txEl>
                                              <p:pRg st="4" end="4"/>
                                            </p:txEl>
                                          </p:spTgt>
                                        </p:tgtEl>
                                        <p:attrNameLst>
                                          <p:attrName>style.visibility</p:attrName>
                                        </p:attrNameLst>
                                      </p:cBhvr>
                                      <p:to>
                                        <p:strVal val="visible"/>
                                      </p:to>
                                    </p:set>
                                    <p:animEffect transition="in" filter="fade">
                                      <p:cBhvr>
                                        <p:cTn id="19" dur="2000"/>
                                        <p:tgtEl>
                                          <p:spTgt spid="24371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3715">
                                            <p:txEl>
                                              <p:pRg st="5" end="5"/>
                                            </p:txEl>
                                          </p:spTgt>
                                        </p:tgtEl>
                                        <p:attrNameLst>
                                          <p:attrName>style.visibility</p:attrName>
                                        </p:attrNameLst>
                                      </p:cBhvr>
                                      <p:to>
                                        <p:strVal val="visible"/>
                                      </p:to>
                                    </p:set>
                                    <p:animEffect transition="in" filter="fade">
                                      <p:cBhvr>
                                        <p:cTn id="22" dur="2000"/>
                                        <p:tgtEl>
                                          <p:spTgt spid="24371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3715">
                                            <p:txEl>
                                              <p:pRg st="6" end="6"/>
                                            </p:txEl>
                                          </p:spTgt>
                                        </p:tgtEl>
                                        <p:attrNameLst>
                                          <p:attrName>style.visibility</p:attrName>
                                        </p:attrNameLst>
                                      </p:cBhvr>
                                      <p:to>
                                        <p:strVal val="visible"/>
                                      </p:to>
                                    </p:set>
                                    <p:animEffect transition="in" filter="fade">
                                      <p:cBhvr>
                                        <p:cTn id="25" dur="2000"/>
                                        <p:tgtEl>
                                          <p:spTgt spid="24371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3715">
                                            <p:txEl>
                                              <p:pRg st="7" end="7"/>
                                            </p:txEl>
                                          </p:spTgt>
                                        </p:tgtEl>
                                        <p:attrNameLst>
                                          <p:attrName>style.visibility</p:attrName>
                                        </p:attrNameLst>
                                      </p:cBhvr>
                                      <p:to>
                                        <p:strVal val="visible"/>
                                      </p:to>
                                    </p:set>
                                    <p:animEffect transition="in" filter="fade">
                                      <p:cBhvr>
                                        <p:cTn id="28" dur="2000"/>
                                        <p:tgtEl>
                                          <p:spTgt spid="243715">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3715">
                                            <p:txEl>
                                              <p:pRg st="8" end="8"/>
                                            </p:txEl>
                                          </p:spTgt>
                                        </p:tgtEl>
                                        <p:attrNameLst>
                                          <p:attrName>style.visibility</p:attrName>
                                        </p:attrNameLst>
                                      </p:cBhvr>
                                      <p:to>
                                        <p:strVal val="visible"/>
                                      </p:to>
                                    </p:set>
                                    <p:animEffect transition="in" filter="fade">
                                      <p:cBhvr>
                                        <p:cTn id="31" dur="2000"/>
                                        <p:tgtEl>
                                          <p:spTgt spid="243715">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3715">
                                            <p:txEl>
                                              <p:pRg st="9" end="9"/>
                                            </p:txEl>
                                          </p:spTgt>
                                        </p:tgtEl>
                                        <p:attrNameLst>
                                          <p:attrName>style.visibility</p:attrName>
                                        </p:attrNameLst>
                                      </p:cBhvr>
                                      <p:to>
                                        <p:strVal val="visible"/>
                                      </p:to>
                                    </p:set>
                                    <p:animEffect transition="in" filter="fade">
                                      <p:cBhvr>
                                        <p:cTn id="34" dur="2000"/>
                                        <p:tgtEl>
                                          <p:spTgt spid="243715">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3715">
                                            <p:txEl>
                                              <p:pRg st="10" end="10"/>
                                            </p:txEl>
                                          </p:spTgt>
                                        </p:tgtEl>
                                        <p:attrNameLst>
                                          <p:attrName>style.visibility</p:attrName>
                                        </p:attrNameLst>
                                      </p:cBhvr>
                                      <p:to>
                                        <p:strVal val="visible"/>
                                      </p:to>
                                    </p:set>
                                    <p:animEffect transition="in" filter="fade">
                                      <p:cBhvr>
                                        <p:cTn id="37" dur="2000"/>
                                        <p:tgtEl>
                                          <p:spTgt spid="243715">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3715">
                                            <p:txEl>
                                              <p:pRg st="11" end="11"/>
                                            </p:txEl>
                                          </p:spTgt>
                                        </p:tgtEl>
                                        <p:attrNameLst>
                                          <p:attrName>style.visibility</p:attrName>
                                        </p:attrNameLst>
                                      </p:cBhvr>
                                      <p:to>
                                        <p:strVal val="visible"/>
                                      </p:to>
                                    </p:set>
                                    <p:animEffect transition="in" filter="fade">
                                      <p:cBhvr>
                                        <p:cTn id="40" dur="2000"/>
                                        <p:tgtEl>
                                          <p:spTgt spid="243715">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3715">
                                            <p:txEl>
                                              <p:pRg st="12" end="12"/>
                                            </p:txEl>
                                          </p:spTgt>
                                        </p:tgtEl>
                                        <p:attrNameLst>
                                          <p:attrName>style.visibility</p:attrName>
                                        </p:attrNameLst>
                                      </p:cBhvr>
                                      <p:to>
                                        <p:strVal val="visible"/>
                                      </p:to>
                                    </p:set>
                                    <p:animEffect transition="in" filter="fade">
                                      <p:cBhvr>
                                        <p:cTn id="43" dur="2000"/>
                                        <p:tgtEl>
                                          <p:spTgt spid="243715">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3715">
                                            <p:txEl>
                                              <p:pRg st="13" end="13"/>
                                            </p:txEl>
                                          </p:spTgt>
                                        </p:tgtEl>
                                        <p:attrNameLst>
                                          <p:attrName>style.visibility</p:attrName>
                                        </p:attrNameLst>
                                      </p:cBhvr>
                                      <p:to>
                                        <p:strVal val="visible"/>
                                      </p:to>
                                    </p:set>
                                    <p:animEffect transition="in" filter="fade">
                                      <p:cBhvr>
                                        <p:cTn id="46" dur="2000"/>
                                        <p:tgtEl>
                                          <p:spTgt spid="243715">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3715">
                                            <p:txEl>
                                              <p:pRg st="14" end="14"/>
                                            </p:txEl>
                                          </p:spTgt>
                                        </p:tgtEl>
                                        <p:attrNameLst>
                                          <p:attrName>style.visibility</p:attrName>
                                        </p:attrNameLst>
                                      </p:cBhvr>
                                      <p:to>
                                        <p:strVal val="visible"/>
                                      </p:to>
                                    </p:set>
                                    <p:animEffect transition="in" filter="fade">
                                      <p:cBhvr>
                                        <p:cTn id="49" dur="2000"/>
                                        <p:tgtEl>
                                          <p:spTgt spid="243715">
                                            <p:txEl>
                                              <p:pRg st="14" end="1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3715">
                                            <p:txEl>
                                              <p:pRg st="15" end="15"/>
                                            </p:txEl>
                                          </p:spTgt>
                                        </p:tgtEl>
                                        <p:attrNameLst>
                                          <p:attrName>style.visibility</p:attrName>
                                        </p:attrNameLst>
                                      </p:cBhvr>
                                      <p:to>
                                        <p:strVal val="visible"/>
                                      </p:to>
                                    </p:set>
                                    <p:animEffect transition="in" filter="fade">
                                      <p:cBhvr>
                                        <p:cTn id="52" dur="2000"/>
                                        <p:tgtEl>
                                          <p:spTgt spid="243715">
                                            <p:txEl>
                                              <p:pRg st="15" end="1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3715">
                                            <p:txEl>
                                              <p:pRg st="16" end="16"/>
                                            </p:txEl>
                                          </p:spTgt>
                                        </p:tgtEl>
                                        <p:attrNameLst>
                                          <p:attrName>style.visibility</p:attrName>
                                        </p:attrNameLst>
                                      </p:cBhvr>
                                      <p:to>
                                        <p:strVal val="visible"/>
                                      </p:to>
                                    </p:set>
                                    <p:animEffect transition="in" filter="fade">
                                      <p:cBhvr>
                                        <p:cTn id="55" dur="2000"/>
                                        <p:tgtEl>
                                          <p:spTgt spid="243715">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3715">
                                            <p:txEl>
                                              <p:pRg st="17" end="17"/>
                                            </p:txEl>
                                          </p:spTgt>
                                        </p:tgtEl>
                                        <p:attrNameLst>
                                          <p:attrName>style.visibility</p:attrName>
                                        </p:attrNameLst>
                                      </p:cBhvr>
                                      <p:to>
                                        <p:strVal val="visible"/>
                                      </p:to>
                                    </p:set>
                                    <p:animEffect transition="in" filter="fade">
                                      <p:cBhvr>
                                        <p:cTn id="58" dur="2000"/>
                                        <p:tgtEl>
                                          <p:spTgt spid="243715">
                                            <p:txEl>
                                              <p:pRg st="17" end="17"/>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3715">
                                            <p:txEl>
                                              <p:pRg st="18" end="18"/>
                                            </p:txEl>
                                          </p:spTgt>
                                        </p:tgtEl>
                                        <p:attrNameLst>
                                          <p:attrName>style.visibility</p:attrName>
                                        </p:attrNameLst>
                                      </p:cBhvr>
                                      <p:to>
                                        <p:strVal val="visible"/>
                                      </p:to>
                                    </p:set>
                                    <p:animEffect transition="in" filter="fade">
                                      <p:cBhvr>
                                        <p:cTn id="61" dur="2000"/>
                                        <p:tgtEl>
                                          <p:spTgt spid="243715">
                                            <p:txEl>
                                              <p:pRg st="18" end="18"/>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4371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43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7" grpId="0"/>
      <p:bldP spid="2437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64153" y="592591"/>
            <a:ext cx="9601200" cy="800101"/>
          </a:xfrm>
        </p:spPr>
        <p:txBody>
          <a:bodyPr>
            <a:normAutofit/>
          </a:bodyPr>
          <a:lstStyle/>
          <a:p>
            <a:pPr eaLnBrk="1" hangingPunct="1"/>
            <a:r>
              <a:rPr lang="en-US" altLang="en-US" sz="3600" dirty="0"/>
              <a:t>Search dogs as search aids are important, too!</a:t>
            </a:r>
          </a:p>
        </p:txBody>
      </p:sp>
      <p:sp>
        <p:nvSpPr>
          <p:cNvPr id="32771" name="Rectangle 3"/>
          <p:cNvSpPr>
            <a:spLocks noGrp="1" noChangeArrowheads="1"/>
          </p:cNvSpPr>
          <p:nvPr>
            <p:ph idx="1"/>
          </p:nvPr>
        </p:nvSpPr>
        <p:spPr>
          <a:xfrm>
            <a:off x="1435894" y="1871662"/>
            <a:ext cx="9601200" cy="3581400"/>
          </a:xfrm>
        </p:spPr>
        <p:txBody>
          <a:bodyPr>
            <a:normAutofit/>
          </a:bodyPr>
          <a:lstStyle/>
          <a:p>
            <a:pPr eaLnBrk="1" hangingPunct="1">
              <a:lnSpc>
                <a:spcPct val="90000"/>
              </a:lnSpc>
            </a:pPr>
            <a:r>
              <a:rPr lang="en-US" altLang="en-US" sz="2800" dirty="0"/>
              <a:t>Nose is thousands of times more receptive than a human</a:t>
            </a:r>
          </a:p>
          <a:p>
            <a:pPr eaLnBrk="1" hangingPunct="1">
              <a:lnSpc>
                <a:spcPct val="90000"/>
              </a:lnSpc>
            </a:pPr>
            <a:r>
              <a:rPr lang="en-US" altLang="en-US" sz="2800" dirty="0"/>
              <a:t>Tracking/Trailing and Scent</a:t>
            </a:r>
          </a:p>
          <a:p>
            <a:pPr eaLnBrk="1" hangingPunct="1">
              <a:lnSpc>
                <a:spcPct val="90000"/>
              </a:lnSpc>
            </a:pPr>
            <a:r>
              <a:rPr lang="en-US" altLang="en-US" sz="2800" dirty="0"/>
              <a:t>Imperative to protect scent articles and NOT interfere with scent tracks, depending on dog</a:t>
            </a:r>
          </a:p>
          <a:p>
            <a:pPr eaLnBrk="1" hangingPunct="1">
              <a:lnSpc>
                <a:spcPct val="90000"/>
              </a:lnSpc>
            </a:pPr>
            <a:r>
              <a:rPr lang="en-US" altLang="en-US" sz="2800" dirty="0"/>
              <a:t>Avoid vehicles or trucks left running or passing through grid areas.</a:t>
            </a:r>
          </a:p>
          <a:p>
            <a:pPr eaLnBrk="1" hangingPunct="1">
              <a:lnSpc>
                <a:spcPct val="90000"/>
              </a:lnSpc>
            </a:pPr>
            <a:r>
              <a:rPr lang="en-US" altLang="en-US" sz="2800" dirty="0"/>
              <a:t>Never precede search dogs if possible</a:t>
            </a:r>
          </a:p>
        </p:txBody>
      </p:sp>
    </p:spTree>
    <p:extLst>
      <p:ext uri="{BB962C8B-B14F-4D97-AF65-F5344CB8AC3E}">
        <p14:creationId xmlns:p14="http://schemas.microsoft.com/office/powerpoint/2010/main" val="1274142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Incident/Search Planning</a:t>
            </a:r>
          </a:p>
        </p:txBody>
      </p:sp>
      <p:sp>
        <p:nvSpPr>
          <p:cNvPr id="3" name="Content Placeholder 2"/>
          <p:cNvSpPr>
            <a:spLocks noGrp="1"/>
          </p:cNvSpPr>
          <p:nvPr>
            <p:ph idx="1"/>
          </p:nvPr>
        </p:nvSpPr>
        <p:spPr>
          <a:xfrm>
            <a:off x="1773935" y="2020824"/>
            <a:ext cx="3741039" cy="3581400"/>
          </a:xfrm>
        </p:spPr>
        <p:txBody>
          <a:bodyPr>
            <a:normAutofit/>
          </a:bodyPr>
          <a:lstStyle/>
          <a:p>
            <a:r>
              <a:rPr lang="en-US" sz="2800" dirty="0"/>
              <a:t>Containment</a:t>
            </a:r>
          </a:p>
          <a:p>
            <a:r>
              <a:rPr lang="en-US" sz="2800" dirty="0"/>
              <a:t>Probability of Area</a:t>
            </a:r>
          </a:p>
          <a:p>
            <a:r>
              <a:rPr lang="en-US" sz="2800" dirty="0"/>
              <a:t>Prioritize</a:t>
            </a:r>
          </a:p>
          <a:p>
            <a:r>
              <a:rPr lang="en-US" sz="2800" dirty="0"/>
              <a:t>Probability of Detection</a:t>
            </a:r>
          </a:p>
          <a:p>
            <a:r>
              <a:rPr lang="en-US" sz="2800" dirty="0"/>
              <a:t>Lost Person Behavior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1521333"/>
            <a:ext cx="4893902" cy="4806315"/>
          </a:xfrm>
          <a:prstGeom prst="rect">
            <a:avLst/>
          </a:prstGeom>
        </p:spPr>
      </p:pic>
    </p:spTree>
    <p:extLst>
      <p:ext uri="{BB962C8B-B14F-4D97-AF65-F5344CB8AC3E}">
        <p14:creationId xmlns:p14="http://schemas.microsoft.com/office/powerpoint/2010/main" val="390016813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2059</TotalTime>
  <Words>5234</Words>
  <Application>Microsoft Office PowerPoint</Application>
  <PresentationFormat>Widescreen</PresentationFormat>
  <Paragraphs>468</Paragraphs>
  <Slides>76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Arial Narrow</vt:lpstr>
      <vt:lpstr>Calibri</vt:lpstr>
      <vt:lpstr>Franklin Gothic Book</vt:lpstr>
      <vt:lpstr>Times New Roman</vt:lpstr>
      <vt:lpstr>Wingdings</vt:lpstr>
      <vt:lpstr>Crop</vt:lpstr>
      <vt:lpstr>SAR</vt:lpstr>
      <vt:lpstr>Search and Rescue</vt:lpstr>
      <vt:lpstr>St. Bernard Hospice trained St. Bernard Dogs to perform search and rescue with monks - 1600s. </vt:lpstr>
      <vt:lpstr>Duty to all travelers</vt:lpstr>
      <vt:lpstr>L.A.S.T.</vt:lpstr>
      <vt:lpstr>Pre-Planning and Preparation</vt:lpstr>
      <vt:lpstr>Evolving Incident</vt:lpstr>
      <vt:lpstr>Search dogs as search aids are important, too!</vt:lpstr>
      <vt:lpstr>Incident/Search Planning</vt:lpstr>
      <vt:lpstr>So, how can you help?  </vt:lpstr>
      <vt:lpstr>Skills from Training</vt:lpstr>
      <vt:lpstr>Equipment</vt:lpstr>
      <vt:lpstr>SAR Teams and Resources </vt:lpstr>
      <vt:lpstr>Lost Person Behavior   by Robert Koester</vt:lpstr>
      <vt:lpstr>National Association of Search and Rescue</vt:lpstr>
      <vt:lpstr>Mountain Pathfinder</vt:lpstr>
      <vt:lpstr>Alpha Team</vt:lpstr>
      <vt:lpstr>PowerPoint Presentation</vt:lpstr>
      <vt:lpstr>Georgia Appalachian Trail Club SAR team</vt:lpstr>
      <vt:lpstr>Gwinnett Police Academy Alumni Association SAR Team - 2016</vt:lpstr>
      <vt:lpstr>Tracking</vt:lpstr>
      <vt:lpstr> Why? …that others may live.</vt:lpstr>
      <vt:lpstr>Jimmy</vt:lpstr>
      <vt:lpstr>Andy</vt:lpstr>
      <vt:lpstr> Trackers follow visual evidence</vt:lpstr>
      <vt:lpstr>BECOMING TRACK AWARE</vt:lpstr>
      <vt:lpstr>What is Clue and Track Awareness?</vt:lpstr>
      <vt:lpstr>Tracking is a Search Tool</vt:lpstr>
      <vt:lpstr>First Step: Become track aware</vt:lpstr>
      <vt:lpstr>Being track aware preserves evidence</vt:lpstr>
      <vt:lpstr>D.O.T can reduce work load by man days of work or more</vt:lpstr>
      <vt:lpstr>Above all else, do no harm Don’t destroy tracks!</vt:lpstr>
      <vt:lpstr>While practicing SAR tactics, be deliberate in looking for clues and be aware of human and corroborant sign</vt:lpstr>
      <vt:lpstr>Obvious tracks are often found in “track traps”</vt:lpstr>
      <vt:lpstr>Examples of Basic Sign – Dirt Transfer:</vt:lpstr>
      <vt:lpstr>PowerPoint Presentation</vt:lpstr>
      <vt:lpstr>PowerPoint Presentation</vt:lpstr>
      <vt:lpstr>PowerPoint Presentation</vt:lpstr>
      <vt:lpstr>There are many stories of the most green beginners being very successful</vt:lpstr>
      <vt:lpstr>A tracking team should start with a thorough review of the facts</vt:lpstr>
      <vt:lpstr>Tracking requires only limited equipment </vt:lpstr>
      <vt:lpstr>Tracking is conducted using the Step by Step method</vt:lpstr>
      <vt:lpstr>Ideally, a 3-person tracking team will be used with a point person and a flanker on each side</vt:lpstr>
      <vt:lpstr>3-person tracking team</vt:lpstr>
      <vt:lpstr>Use the standard print drawing form to record details on the first good print you find</vt:lpstr>
      <vt:lpstr>The tracking stick will be used to record track length, print width and stride length while tracking</vt:lpstr>
      <vt:lpstr>The use of the tracking stick is very straightforward</vt:lpstr>
      <vt:lpstr>Using light correctly provides significant benefit to a tracker. The lower the angle, the better the contrast</vt:lpstr>
      <vt:lpstr>Notice the track being measured here?</vt:lpstr>
      <vt:lpstr>How about now ?</vt:lpstr>
      <vt:lpstr>Mark each track only with a bit of biodegradable tape</vt:lpstr>
      <vt:lpstr>Examples of Sign – Fine twigs damaged:</vt:lpstr>
      <vt:lpstr>Examples of Sign – Scuffs and Scrapes:</vt:lpstr>
      <vt:lpstr>Examples of Sign – Compression:</vt:lpstr>
      <vt:lpstr>Examples of Sign – Heel Marks:</vt:lpstr>
      <vt:lpstr>Examples of Sign – Flagging, example #1:</vt:lpstr>
      <vt:lpstr>Examples of Sign – Flagging, example #2</vt:lpstr>
      <vt:lpstr>Examples of Sign – Shine</vt:lpstr>
      <vt:lpstr>Examples of Sign – Grass Stalk Damage – Bent Stalk / Lug</vt:lpstr>
      <vt:lpstr>Examples of Sign – Toe Mark</vt:lpstr>
      <vt:lpstr>Aging sign and tracks is sometimes necessary to maintain a sign line </vt:lpstr>
      <vt:lpstr>Examples of Sign – Aging Sign - Fresh</vt:lpstr>
      <vt:lpstr>PowerPoint Presentation</vt:lpstr>
      <vt:lpstr>Night may be the best time to track. </vt:lpstr>
      <vt:lpstr>How many hikers does it take to destroy delicate sign?</vt:lpstr>
      <vt:lpstr>To stay on track, learn how to read sign to find the location of the next sign, even when difficult</vt:lpstr>
      <vt:lpstr>Tracking skills require much practice to improve</vt:lpstr>
      <vt:lpstr>A few Tracking Myths</vt:lpstr>
      <vt:lpstr>Summary</vt:lpstr>
      <vt:lpstr>Credit and Thanks</vt:lpstr>
      <vt:lpstr>Questions?</vt:lpstr>
      <vt:lpstr>RESOURCES AND ADDITIONAL INFORMATION</vt:lpstr>
      <vt:lpstr>Resources</vt:lpstr>
      <vt:lpstr>Books and Web Addresses</vt:lpstr>
      <vt:lpstr>Tracking checklist:</vt:lpstr>
      <vt:lpstr>Summary of sign and visual clues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dc:title>
  <dc:creator>Mona Hand</dc:creator>
  <cp:lastModifiedBy>Mona Hand</cp:lastModifiedBy>
  <cp:revision>120</cp:revision>
  <cp:lastPrinted>2017-07-14T13:19:33Z</cp:lastPrinted>
  <dcterms:created xsi:type="dcterms:W3CDTF">2017-07-09T21:38:27Z</dcterms:created>
  <dcterms:modified xsi:type="dcterms:W3CDTF">2017-07-19T14:09:43Z</dcterms:modified>
</cp:coreProperties>
</file>